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handoutMasterIdLst>
    <p:handoutMasterId r:id="rId44"/>
  </p:handoutMasterIdLst>
  <p:sldIdLst>
    <p:sldId id="256" r:id="rId2"/>
    <p:sldId id="312" r:id="rId3"/>
    <p:sldId id="298" r:id="rId4"/>
    <p:sldId id="299" r:id="rId5"/>
    <p:sldId id="361" r:id="rId6"/>
    <p:sldId id="261" r:id="rId7"/>
    <p:sldId id="269" r:id="rId8"/>
    <p:sldId id="270" r:id="rId9"/>
    <p:sldId id="296" r:id="rId10"/>
    <p:sldId id="273" r:id="rId11"/>
    <p:sldId id="275"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32" autoAdjust="0"/>
    <p:restoredTop sz="93966" autoAdjust="0"/>
  </p:normalViewPr>
  <p:slideViewPr>
    <p:cSldViewPr snapToGrid="0">
      <p:cViewPr varScale="1">
        <p:scale>
          <a:sx n="89" d="100"/>
          <a:sy n="89" d="100"/>
        </p:scale>
        <p:origin x="822" y="102"/>
      </p:cViewPr>
      <p:guideLst>
        <p:guide orient="horz" pos="2160"/>
        <p:guide pos="2880"/>
      </p:guideLst>
    </p:cSldViewPr>
  </p:slideViewPr>
  <p:outlineViewPr>
    <p:cViewPr>
      <p:scale>
        <a:sx n="33" d="100"/>
        <a:sy n="33" d="100"/>
      </p:scale>
      <p:origin x="0" y="2722"/>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EC9005-9A53-8B4D-94EB-C649477BB0CB}" type="datetimeFigureOut">
              <a:rPr lang="en-US" smtClean="0"/>
              <a:t>9/6/2023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A449D5-C1E9-2945-87EC-8CE7931E7A32}" type="slidenum">
              <a:rPr lang="en-US" smtClean="0"/>
              <a:t>‹#›</a:t>
            </a:fld>
            <a:endParaRPr lang="en-US" dirty="0"/>
          </a:p>
        </p:txBody>
      </p:sp>
    </p:spTree>
    <p:extLst>
      <p:ext uri="{BB962C8B-B14F-4D97-AF65-F5344CB8AC3E}">
        <p14:creationId xmlns:p14="http://schemas.microsoft.com/office/powerpoint/2010/main" val="2833883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21552-AA6F-4718-8FC9-3AF2995C81D8}" type="datetimeFigureOut">
              <a:rPr lang="en-US" smtClean="0"/>
              <a:t>9/6/2023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086B9-A8B0-4AE3-92C3-A6D25073F961}" type="slidenum">
              <a:rPr lang="en-US" smtClean="0"/>
              <a:t>‹#›</a:t>
            </a:fld>
            <a:endParaRPr lang="en-US" dirty="0"/>
          </a:p>
        </p:txBody>
      </p:sp>
    </p:spTree>
    <p:extLst>
      <p:ext uri="{BB962C8B-B14F-4D97-AF65-F5344CB8AC3E}">
        <p14:creationId xmlns:p14="http://schemas.microsoft.com/office/powerpoint/2010/main" val="12626587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(afternoon). </a:t>
            </a:r>
          </a:p>
          <a:p>
            <a:r>
              <a:rPr lang="en-US" sz="1200" kern="1200" dirty="0">
                <a:solidFill>
                  <a:schemeClr val="tx1"/>
                </a:solidFill>
                <a:effectLst/>
                <a:latin typeface="+mn-lt"/>
                <a:ea typeface="+mn-ea"/>
                <a:cs typeface="+mn-cs"/>
              </a:rPr>
              <a:t>In this talk we will discuss Long-term Failure Prediction based on Alternating Renewal Process Model of Global Risk Network. </a:t>
            </a:r>
          </a:p>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a:t>
            </a:fld>
            <a:endParaRPr lang="en-US" dirty="0"/>
          </a:p>
        </p:txBody>
      </p:sp>
    </p:spTree>
    <p:extLst>
      <p:ext uri="{BB962C8B-B14F-4D97-AF65-F5344CB8AC3E}">
        <p14:creationId xmlns:p14="http://schemas.microsoft.com/office/powerpoint/2010/main" val="405987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 take the expert assessments of the various risks which were generated on a 1-5 scale, normalize them, and use them to generate probabilities for materialization and recovery, as prescribed. We tweak</a:t>
            </a:r>
            <a:r>
              <a:rPr lang="en-US" sz="1200" kern="1200" baseline="0" dirty="0">
                <a:solidFill>
                  <a:schemeClr val="tx1"/>
                </a:solidFill>
                <a:effectLst/>
                <a:latin typeface="+mn-lt"/>
                <a:ea typeface="+mn-ea"/>
                <a:cs typeface="+mn-cs"/>
              </a:rPr>
              <a:t> the parameters alpha, beta, and gamma to generate the maximum likelihood of the probabilities that we observe from our previous modeling. </a:t>
            </a:r>
            <a:r>
              <a:rPr lang="en-US" sz="1200" kern="1200" dirty="0">
                <a:solidFill>
                  <a:schemeClr val="tx1"/>
                </a:solidFill>
                <a:effectLst/>
                <a:latin typeface="+mn-lt"/>
                <a:ea typeface="+mn-ea"/>
                <a:cs typeface="+mn-cs"/>
              </a:rPr>
              <a:t>(b is adjacency matrix)</a:t>
            </a:r>
          </a:p>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11</a:t>
            </a:fld>
            <a:endParaRPr lang="en-US" dirty="0"/>
          </a:p>
        </p:txBody>
      </p:sp>
    </p:spTree>
    <p:extLst>
      <p:ext uri="{BB962C8B-B14F-4D97-AF65-F5344CB8AC3E}">
        <p14:creationId xmlns:p14="http://schemas.microsoft.com/office/powerpoint/2010/main" val="1244358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we take the expert assessments of the various risks which were generated on a 1-5 scale, normalize them, and use them to generate probabilities for materialization and recovery, as prescribed. We tweak</a:t>
            </a:r>
            <a:r>
              <a:rPr lang="en-US" sz="1200" kern="1200" baseline="0" dirty="0">
                <a:solidFill>
                  <a:schemeClr val="tx1"/>
                </a:solidFill>
                <a:effectLst/>
                <a:latin typeface="+mn-lt"/>
                <a:ea typeface="+mn-ea"/>
                <a:cs typeface="+mn-cs"/>
              </a:rPr>
              <a:t> the parameters alpha, beta, and gamma to generate the maximum likelihood of the probabilities that we observe from our previous modeling. </a:t>
            </a:r>
            <a:r>
              <a:rPr lang="en-US" sz="1200" kern="1200" dirty="0">
                <a:solidFill>
                  <a:schemeClr val="tx1"/>
                </a:solidFill>
                <a:effectLst/>
                <a:latin typeface="+mn-lt"/>
                <a:ea typeface="+mn-ea"/>
                <a:cs typeface="+mn-cs"/>
              </a:rPr>
              <a:t>(b is adjacency matrix)</a:t>
            </a:r>
          </a:p>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13</a:t>
            </a:fld>
            <a:endParaRPr lang="en-US" dirty="0"/>
          </a:p>
        </p:txBody>
      </p:sp>
    </p:spTree>
    <p:extLst>
      <p:ext uri="{BB962C8B-B14F-4D97-AF65-F5344CB8AC3E}">
        <p14:creationId xmlns:p14="http://schemas.microsoft.com/office/powerpoint/2010/main" val="1244358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see a visualization of the results. We display the contagion potentials through the color of the nodes. We highlight the 5 risks with the greatest contagion potential. They are “Severe income disparity”, “Global government failure”, “Chronic fiscal imbalances”, “Pervasive entrenched corruption”, and “Failure of climate change adaptation”. We display the internal failure probabilities as the size of each node. </a:t>
            </a:r>
          </a:p>
          <a:p>
            <a:endParaRPr lang="en-GB" dirty="0"/>
          </a:p>
        </p:txBody>
      </p:sp>
      <p:sp>
        <p:nvSpPr>
          <p:cNvPr id="4" name="Slide Number Placeholder 3"/>
          <p:cNvSpPr>
            <a:spLocks noGrp="1"/>
          </p:cNvSpPr>
          <p:nvPr>
            <p:ph type="sldNum" sz="quarter" idx="10"/>
          </p:nvPr>
        </p:nvSpPr>
        <p:spPr/>
        <p:txBody>
          <a:bodyPr/>
          <a:lstStyle/>
          <a:p>
            <a:fld id="{C7CAF1BA-EFEA-49E6-9387-400420C96572}" type="slidenum">
              <a:rPr lang="en-US" smtClean="0"/>
              <a:t>18</a:t>
            </a:fld>
            <a:endParaRPr lang="en-US" dirty="0"/>
          </a:p>
        </p:txBody>
      </p:sp>
    </p:spTree>
    <p:extLst>
      <p:ext uri="{BB962C8B-B14F-4D97-AF65-F5344CB8AC3E}">
        <p14:creationId xmlns:p14="http://schemas.microsoft.com/office/powerpoint/2010/main" val="1468231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have the persistence of all risks.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persistence</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the fraction of time-steps during which the risks were active. Again we see that “Severe income disparity” tops the list. (Asymptotic because we only consider the steady state. Did not include measurement of the initial transient 200 steps of simulation).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19</a:t>
            </a:fld>
            <a:endParaRPr lang="en-US" dirty="0"/>
          </a:p>
        </p:txBody>
      </p:sp>
    </p:spTree>
    <p:extLst>
      <p:ext uri="{BB962C8B-B14F-4D97-AF65-F5344CB8AC3E}">
        <p14:creationId xmlns:p14="http://schemas.microsoft.com/office/powerpoint/2010/main" val="261750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stark quantitative differences between the rank ordered persistence during cascades, and the general persistence of the system, yet qualitatively they are very similar, with the top 14 risks of both being the</a:t>
            </a:r>
            <a:r>
              <a:rPr lang="en-US" sz="1200" kern="1200" baseline="0" dirty="0">
                <a:solidFill>
                  <a:schemeClr val="tx1"/>
                </a:solidFill>
                <a:effectLst/>
                <a:latin typeface="+mn-lt"/>
                <a:ea typeface="+mn-ea"/>
                <a:cs typeface="+mn-cs"/>
              </a:rPr>
              <a:t> same (with one exception)</a:t>
            </a:r>
            <a:r>
              <a:rPr lang="en-US" sz="1200" kern="1200" dirty="0">
                <a:solidFill>
                  <a:schemeClr val="tx1"/>
                </a:solidFill>
                <a:effectLst/>
                <a:latin typeface="+mn-lt"/>
                <a:ea typeface="+mn-ea"/>
                <a:cs typeface="+mn-cs"/>
              </a:rPr>
              <a:t>. Our finding suggest that reducing internal failure probabilities (as opposed to isolating</a:t>
            </a:r>
            <a:r>
              <a:rPr lang="en-US" sz="1200" kern="1200" baseline="0" dirty="0">
                <a:solidFill>
                  <a:schemeClr val="tx1"/>
                </a:solidFill>
                <a:effectLst/>
                <a:latin typeface="+mn-lt"/>
                <a:ea typeface="+mn-ea"/>
                <a:cs typeface="+mn-cs"/>
              </a:rPr>
              <a:t> influence of different risks)</a:t>
            </a:r>
            <a:r>
              <a:rPr lang="en-US" sz="1200" kern="1200" dirty="0">
                <a:solidFill>
                  <a:schemeClr val="tx1"/>
                </a:solidFill>
                <a:effectLst/>
                <a:latin typeface="+mn-lt"/>
                <a:ea typeface="+mn-ea"/>
                <a:cs typeface="+mn-cs"/>
              </a:rPr>
              <a:t> is more effective in stabilizing the global</a:t>
            </a:r>
            <a:r>
              <a:rPr lang="en-US" sz="1200" kern="1200" baseline="0" dirty="0">
                <a:solidFill>
                  <a:schemeClr val="tx1"/>
                </a:solidFill>
                <a:effectLst/>
                <a:latin typeface="+mn-lt"/>
                <a:ea typeface="+mn-ea"/>
                <a:cs typeface="+mn-cs"/>
              </a:rPr>
              <a:t> economy.</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20</a:t>
            </a:fld>
            <a:endParaRPr lang="en-US" dirty="0"/>
          </a:p>
        </p:txBody>
      </p:sp>
    </p:spTree>
    <p:extLst>
      <p:ext uri="{BB962C8B-B14F-4D97-AF65-F5344CB8AC3E}">
        <p14:creationId xmlns:p14="http://schemas.microsoft.com/office/powerpoint/2010/main" val="76232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22</a:t>
            </a:fld>
            <a:endParaRPr lang="en-US" dirty="0"/>
          </a:p>
        </p:txBody>
      </p:sp>
    </p:spTree>
    <p:extLst>
      <p:ext uri="{BB962C8B-B14F-4D97-AF65-F5344CB8AC3E}">
        <p14:creationId xmlns:p14="http://schemas.microsoft.com/office/powerpoint/2010/main" val="2837279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23</a:t>
            </a:fld>
            <a:endParaRPr lang="en-US" dirty="0"/>
          </a:p>
        </p:txBody>
      </p:sp>
    </p:spTree>
    <p:extLst>
      <p:ext uri="{BB962C8B-B14F-4D97-AF65-F5344CB8AC3E}">
        <p14:creationId xmlns:p14="http://schemas.microsoft.com/office/powerpoint/2010/main" val="3248833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4FBE9-41FD-C242-98D5-CAE518297DF6}" type="slidenum">
              <a:rPr lang="en-US" smtClean="0"/>
              <a:pPr/>
              <a:t>34</a:t>
            </a:fld>
            <a:endParaRPr lang="en-US"/>
          </a:p>
        </p:txBody>
      </p:sp>
    </p:spTree>
    <p:extLst>
      <p:ext uri="{BB962C8B-B14F-4D97-AF65-F5344CB8AC3E}">
        <p14:creationId xmlns:p14="http://schemas.microsoft.com/office/powerpoint/2010/main" val="328996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34FBE9-41FD-C242-98D5-CAE518297DF6}" type="slidenum">
              <a:rPr lang="en-US" smtClean="0"/>
              <a:pPr/>
              <a:t>35</a:t>
            </a:fld>
            <a:endParaRPr lang="en-US"/>
          </a:p>
        </p:txBody>
      </p:sp>
    </p:spTree>
    <p:extLst>
      <p:ext uri="{BB962C8B-B14F-4D97-AF65-F5344CB8AC3E}">
        <p14:creationId xmlns:p14="http://schemas.microsoft.com/office/powerpoint/2010/main" val="2593488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Cost in proactive phase is by orders of magnitude less than that in reactive</a:t>
            </a:r>
          </a:p>
          <a:p>
            <a:endParaRPr lang="en-US" dirty="0"/>
          </a:p>
        </p:txBody>
      </p:sp>
      <p:sp>
        <p:nvSpPr>
          <p:cNvPr id="4" name="Slide Number Placeholder 3"/>
          <p:cNvSpPr>
            <a:spLocks noGrp="1"/>
          </p:cNvSpPr>
          <p:nvPr>
            <p:ph type="sldNum" sz="quarter" idx="5"/>
          </p:nvPr>
        </p:nvSpPr>
        <p:spPr/>
        <p:txBody>
          <a:bodyPr/>
          <a:lstStyle/>
          <a:p>
            <a:fld id="{8234FBE9-41FD-C242-98D5-CAE518297DF6}" type="slidenum">
              <a:rPr lang="en-US" smtClean="0"/>
              <a:pPr/>
              <a:t>36</a:t>
            </a:fld>
            <a:endParaRPr lang="en-US"/>
          </a:p>
        </p:txBody>
      </p:sp>
    </p:spTree>
    <p:extLst>
      <p:ext uri="{BB962C8B-B14F-4D97-AF65-F5344CB8AC3E}">
        <p14:creationId xmlns:p14="http://schemas.microsoft.com/office/powerpoint/2010/main" val="3779688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WEF identifies 50 global risks that can be categorized as either economic, environmental, geopolitical, societal or technological risks. The metric for these risks is generated by expert opinions in their respective fields. They assess the likelihood of materialization of these risks, influence of risk materialization on other risks, and the potential impact that materialization of each risk has on the global economy. The objective of our research is to better understand the network properties in order to decouple harmful risks, and mitigate materialization probabilities.</a:t>
            </a:r>
            <a:r>
              <a:rPr lang="en-US" dirty="0">
                <a:effectLst/>
              </a:rPr>
              <a:t> </a:t>
            </a:r>
            <a:r>
              <a:rPr lang="en-US" sz="1200" dirty="0"/>
              <a:t>Analysis has moved from risk identification to thinking through risk interconnections and the potentially cascading effects that result.</a:t>
            </a:r>
          </a:p>
          <a:p>
            <a:endParaRPr lang="en-US" dirty="0"/>
          </a:p>
        </p:txBody>
      </p:sp>
      <p:sp>
        <p:nvSpPr>
          <p:cNvPr id="4" name="Slide Number Placeholder 3"/>
          <p:cNvSpPr>
            <a:spLocks noGrp="1"/>
          </p:cNvSpPr>
          <p:nvPr>
            <p:ph type="sldNum" sz="quarter" idx="10"/>
          </p:nvPr>
        </p:nvSpPr>
        <p:spPr/>
        <p:txBody>
          <a:bodyPr/>
          <a:lstStyle/>
          <a:p>
            <a:fld id="{C7CAF1BA-EFEA-49E6-9387-400420C96572}" type="slidenum">
              <a:rPr lang="en-US" smtClean="0"/>
              <a:t>3</a:t>
            </a:fld>
            <a:endParaRPr lang="en-US" dirty="0"/>
          </a:p>
        </p:txBody>
      </p:sp>
    </p:spTree>
    <p:extLst>
      <p:ext uri="{BB962C8B-B14F-4D97-AF65-F5344CB8AC3E}">
        <p14:creationId xmlns:p14="http://schemas.microsoft.com/office/powerpoint/2010/main" val="336447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study the interconnectedness of the risks, and how this affects their evolution. This has important consequences for the global economy. Here we see an</a:t>
            </a:r>
            <a:r>
              <a:rPr lang="en-US" sz="1200" kern="1200" baseline="0" dirty="0">
                <a:solidFill>
                  <a:schemeClr val="tx1"/>
                </a:solidFill>
                <a:effectLst/>
                <a:latin typeface="+mn-lt"/>
                <a:ea typeface="+mn-ea"/>
                <a:cs typeface="+mn-cs"/>
              </a:rPr>
              <a:t> example</a:t>
            </a:r>
            <a:r>
              <a:rPr lang="en-US" sz="1200" kern="1200" dirty="0">
                <a:solidFill>
                  <a:schemeClr val="tx1"/>
                </a:solidFill>
                <a:effectLst/>
                <a:latin typeface="+mn-lt"/>
                <a:ea typeface="+mn-ea"/>
                <a:cs typeface="+mn-cs"/>
              </a:rPr>
              <a:t> of the economic losses due to natural catastrophes in 2011.</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4</a:t>
            </a:fld>
            <a:endParaRPr lang="en-US" dirty="0"/>
          </a:p>
        </p:txBody>
      </p:sp>
    </p:spTree>
    <p:extLst>
      <p:ext uri="{BB962C8B-B14F-4D97-AF65-F5344CB8AC3E}">
        <p14:creationId xmlns:p14="http://schemas.microsoft.com/office/powerpoint/2010/main" val="2358459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study the interconnectedness of the risks, and how this affects their evolution. This has important consequences for the global economy. Here we see an</a:t>
            </a:r>
            <a:r>
              <a:rPr lang="en-US" sz="1200" kern="1200" baseline="0" dirty="0">
                <a:solidFill>
                  <a:schemeClr val="tx1"/>
                </a:solidFill>
                <a:effectLst/>
                <a:latin typeface="+mn-lt"/>
                <a:ea typeface="+mn-ea"/>
                <a:cs typeface="+mn-cs"/>
              </a:rPr>
              <a:t> example</a:t>
            </a:r>
            <a:r>
              <a:rPr lang="en-US" sz="1200" kern="1200" dirty="0">
                <a:solidFill>
                  <a:schemeClr val="tx1"/>
                </a:solidFill>
                <a:effectLst/>
                <a:latin typeface="+mn-lt"/>
                <a:ea typeface="+mn-ea"/>
                <a:cs typeface="+mn-cs"/>
              </a:rPr>
              <a:t> of the economic losses due to natural catastrophes in 2011.</a:t>
            </a:r>
            <a:r>
              <a:rPr lang="en-US" dirty="0">
                <a:effectLst/>
              </a:rPr>
              <a:t> </a:t>
            </a: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5</a:t>
            </a:fld>
            <a:endParaRPr lang="en-US" dirty="0"/>
          </a:p>
        </p:txBody>
      </p:sp>
    </p:spTree>
    <p:extLst>
      <p:ext uri="{BB962C8B-B14F-4D97-AF65-F5344CB8AC3E}">
        <p14:creationId xmlns:p14="http://schemas.microsoft.com/office/powerpoint/2010/main" val="235845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examples of global risks are cyber attacks, persistent extreme weather, diffusion of weapons of mass destructions, terrorism, or water supply crises, basically anything that can have an effect on the global scale.</a:t>
            </a:r>
          </a:p>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6</a:t>
            </a:fld>
            <a:endParaRPr lang="en-US" dirty="0"/>
          </a:p>
        </p:txBody>
      </p:sp>
    </p:spTree>
    <p:extLst>
      <p:ext uri="{BB962C8B-B14F-4D97-AF65-F5344CB8AC3E}">
        <p14:creationId xmlns:p14="http://schemas.microsoft.com/office/powerpoint/2010/main" val="388250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generate a Stochastic Block Model to represent the interconnectivity of the risks which we represent as nodes of the graph. Each node is given a likelihood of failure. Edge weights in the graph represent probabilities of external influence. We use this graphical representation to generate a model that can address the behavior over a 13 year time span. The objective is to understand how the interconnectivity of risks generates the observed results, and how varying risk probabilities can reduce failures in the system. </a:t>
            </a: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7</a:t>
            </a:fld>
            <a:endParaRPr lang="en-US" dirty="0"/>
          </a:p>
        </p:txBody>
      </p:sp>
    </p:spTree>
    <p:extLst>
      <p:ext uri="{BB962C8B-B14F-4D97-AF65-F5344CB8AC3E}">
        <p14:creationId xmlns:p14="http://schemas.microsoft.com/office/powerpoint/2010/main" val="1899999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we have a visual representation of the graph being modeled, and you can explicitly see the 5 groups previously mentioned as clusters. Groups 1 (economic risks), 2 (environmental risks), and 3 (geopolitical risks) are the best connected, so risks from these groups dominate the list of most persistent nodes. The remaining two groups: 4 (societal risks) and 5 (technological risks), have fewer connections to other groups.</a:t>
            </a:r>
            <a:r>
              <a:rPr lang="en-US" dirty="0">
                <a:effectLst/>
              </a:rPr>
              <a:t> </a:t>
            </a:r>
            <a:endParaRPr lang="en-GB" dirty="0"/>
          </a:p>
        </p:txBody>
      </p:sp>
      <p:sp>
        <p:nvSpPr>
          <p:cNvPr id="4" name="Slide Number Placeholder 3"/>
          <p:cNvSpPr>
            <a:spLocks noGrp="1"/>
          </p:cNvSpPr>
          <p:nvPr>
            <p:ph type="sldNum" sz="quarter" idx="10"/>
          </p:nvPr>
        </p:nvSpPr>
        <p:spPr/>
        <p:txBody>
          <a:bodyPr/>
          <a:lstStyle/>
          <a:p>
            <a:fld id="{C7CAF1BA-EFEA-49E6-9387-400420C96572}" type="slidenum">
              <a:rPr lang="en-US" smtClean="0"/>
              <a:t>8</a:t>
            </a:fld>
            <a:endParaRPr lang="en-US" dirty="0"/>
          </a:p>
        </p:txBody>
      </p:sp>
    </p:spTree>
    <p:extLst>
      <p:ext uri="{BB962C8B-B14F-4D97-AF65-F5344CB8AC3E}">
        <p14:creationId xmlns:p14="http://schemas.microsoft.com/office/powerpoint/2010/main" val="210316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model the global risks with an alternating renewal process, where we identify each risk as either active or inactive. We assign three parameters to each risk. These parameters represent the intensity of internal activation of risk(which we call internal materialization), intensity of activating another risk (external influence), and intensity of recovery from a formerly materialized risk. The only immediately observable parameter is the intensity of recovery (lambda rec). Internal and external intensities are not observable because when a risk materializes, you can’t tell whether it has materialized from internal or external conditions, but you can observe the combined effect.</a:t>
            </a:r>
          </a:p>
          <a:p>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9</a:t>
            </a:fld>
            <a:endParaRPr lang="en-US" dirty="0"/>
          </a:p>
        </p:txBody>
      </p:sp>
    </p:spTree>
    <p:extLst>
      <p:ext uri="{BB962C8B-B14F-4D97-AF65-F5344CB8AC3E}">
        <p14:creationId xmlns:p14="http://schemas.microsoft.com/office/powerpoint/2010/main" val="2162689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model risk materialization as a Markovian process with probabilities for internal and external risk materialization, as well as a recovery probability. The solid lines represent a change of state, while dotted lines represent no change in state. Every probability is calculated once per time step, from time t-1, to time t. Starting at the top left inactive node we see that the probability that it’s risk is internally materialized is simply P_int. The probability that the node stays in the same state of no risk materialization is 1-P_int. Next we look at the node on the top right who’s risk has been materialized. With probability P_rec this node can recover, or with probability 1-P_rec this node can remain in the same state. Finally we can turn our focus to a third node J and it’s external influence on a non-activated node I. With probability P_ext node J can materialize the risk in node I (the solid line going straight up), and conversely with probability 1-P_ext node J will have no effect on node I, and node I will remain in an inactive state.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7DB086B9-A8B0-4AE3-92C3-A6D25073F961}" type="slidenum">
              <a:rPr lang="en-US" smtClean="0"/>
              <a:t>10</a:t>
            </a:fld>
            <a:endParaRPr lang="en-US" dirty="0"/>
          </a:p>
        </p:txBody>
      </p:sp>
    </p:spTree>
    <p:extLst>
      <p:ext uri="{BB962C8B-B14F-4D97-AF65-F5344CB8AC3E}">
        <p14:creationId xmlns:p14="http://schemas.microsoft.com/office/powerpoint/2010/main" val="3047726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70F461-556B-C842-9711-CAB4BC79389A}" type="datetime1">
              <a:rPr lang="en-US" smtClean="0"/>
              <a:t>9/6/2023</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69614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98C66D-0455-D040-88DB-7257F230B0AA}" type="datetime1">
              <a:rPr lang="en-US" smtClean="0"/>
              <a:t>9/6/2023</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319558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976A0E-1266-AA45-BEB4-6FF7E7DD1D8A}" type="datetime1">
              <a:rPr lang="en-US" smtClean="0"/>
              <a:t>9/6/2023</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3058955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A2780-5087-DC42-A1ED-241499E214A8}" type="datetime1">
              <a:rPr lang="en-US" smtClean="0"/>
              <a:t>9/6/2023</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193755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1E274F-73E0-E748-AFA0-D58ED3B12F44}" type="datetime1">
              <a:rPr lang="en-US" smtClean="0"/>
              <a:t>9/6/2023</a:t>
            </a:fld>
            <a:endParaRPr lang="en-US" dirty="0"/>
          </a:p>
        </p:txBody>
      </p:sp>
      <p:sp>
        <p:nvSpPr>
          <p:cNvPr id="5" name="Footer Placeholder 4"/>
          <p:cNvSpPr>
            <a:spLocks noGrp="1"/>
          </p:cNvSpPr>
          <p:nvPr>
            <p:ph type="ftr" sz="quarter" idx="11"/>
          </p:nvPr>
        </p:nvSpPr>
        <p:spPr/>
        <p:txBody>
          <a:bodyPr/>
          <a:lstStyle/>
          <a:p>
            <a:r>
              <a:rPr lang="en-US" dirty="0"/>
              <a:t>Risk Prediction with ARP based Models, April 2016</a:t>
            </a:r>
          </a:p>
        </p:txBody>
      </p:sp>
      <p:sp>
        <p:nvSpPr>
          <p:cNvPr id="6" name="Slide Number Placeholder 5"/>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112703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680A64-3BEE-0949-8F94-DEC64C1B574E}" type="datetime1">
              <a:rPr lang="en-US" smtClean="0"/>
              <a:t>9/6/2023</a:t>
            </a:fld>
            <a:endParaRPr lang="en-US" dirty="0"/>
          </a:p>
        </p:txBody>
      </p:sp>
      <p:sp>
        <p:nvSpPr>
          <p:cNvPr id="6" name="Footer Placeholder 5"/>
          <p:cNvSpPr>
            <a:spLocks noGrp="1"/>
          </p:cNvSpPr>
          <p:nvPr>
            <p:ph type="ftr" sz="quarter" idx="11"/>
          </p:nvPr>
        </p:nvSpPr>
        <p:spPr/>
        <p:txBody>
          <a:bodyPr/>
          <a:lstStyle/>
          <a:p>
            <a:r>
              <a:rPr lang="en-US" dirty="0"/>
              <a:t>Risk Prediction with ARP based Models, April 2016</a:t>
            </a:r>
          </a:p>
        </p:txBody>
      </p:sp>
      <p:sp>
        <p:nvSpPr>
          <p:cNvPr id="7" name="Slide Number Placeholder 6"/>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1421414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EBB197-A845-CC40-95A4-B2F57C757410}" type="datetime1">
              <a:rPr lang="en-US" smtClean="0"/>
              <a:t>9/6/2023</a:t>
            </a:fld>
            <a:endParaRPr lang="en-US" dirty="0"/>
          </a:p>
        </p:txBody>
      </p:sp>
      <p:sp>
        <p:nvSpPr>
          <p:cNvPr id="8" name="Footer Placeholder 7"/>
          <p:cNvSpPr>
            <a:spLocks noGrp="1"/>
          </p:cNvSpPr>
          <p:nvPr>
            <p:ph type="ftr" sz="quarter" idx="11"/>
          </p:nvPr>
        </p:nvSpPr>
        <p:spPr/>
        <p:txBody>
          <a:bodyPr/>
          <a:lstStyle/>
          <a:p>
            <a:r>
              <a:rPr lang="en-US" dirty="0"/>
              <a:t>Risk Prediction with ARP based Models, April 2016</a:t>
            </a:r>
          </a:p>
        </p:txBody>
      </p:sp>
      <p:sp>
        <p:nvSpPr>
          <p:cNvPr id="9" name="Slide Number Placeholder 8"/>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156287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EF3346-6BF1-494D-8C3A-130C2137A886}" type="datetime1">
              <a:rPr lang="en-US" smtClean="0"/>
              <a:t>9/6/2023</a:t>
            </a:fld>
            <a:endParaRPr lang="en-US" dirty="0"/>
          </a:p>
        </p:txBody>
      </p:sp>
      <p:sp>
        <p:nvSpPr>
          <p:cNvPr id="4" name="Footer Placeholder 3"/>
          <p:cNvSpPr>
            <a:spLocks noGrp="1"/>
          </p:cNvSpPr>
          <p:nvPr>
            <p:ph type="ftr" sz="quarter" idx="11"/>
          </p:nvPr>
        </p:nvSpPr>
        <p:spPr/>
        <p:txBody>
          <a:bodyPr/>
          <a:lstStyle/>
          <a:p>
            <a:r>
              <a:rPr lang="en-US" dirty="0"/>
              <a:t>Risk Prediction with ARP based Models, April 2016</a:t>
            </a:r>
          </a:p>
        </p:txBody>
      </p:sp>
      <p:sp>
        <p:nvSpPr>
          <p:cNvPr id="5" name="Slide Number Placeholder 4"/>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243798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2C977-26CF-5043-ACFB-7C0B78641AC4}" type="datetime1">
              <a:rPr lang="en-US" smtClean="0"/>
              <a:t>9/6/2023</a:t>
            </a:fld>
            <a:endParaRPr lang="en-US" dirty="0"/>
          </a:p>
        </p:txBody>
      </p:sp>
      <p:sp>
        <p:nvSpPr>
          <p:cNvPr id="3" name="Footer Placeholder 2"/>
          <p:cNvSpPr>
            <a:spLocks noGrp="1"/>
          </p:cNvSpPr>
          <p:nvPr>
            <p:ph type="ftr" sz="quarter" idx="11"/>
          </p:nvPr>
        </p:nvSpPr>
        <p:spPr/>
        <p:txBody>
          <a:bodyPr/>
          <a:lstStyle/>
          <a:p>
            <a:r>
              <a:rPr lang="en-US" dirty="0"/>
              <a:t>Risk Prediction with ARP based Models, April 2016</a:t>
            </a:r>
          </a:p>
        </p:txBody>
      </p:sp>
      <p:sp>
        <p:nvSpPr>
          <p:cNvPr id="4" name="Slide Number Placeholder 3"/>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268170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D7C50-6759-2B49-929E-D7C104A2D393}" type="datetime1">
              <a:rPr lang="en-US" smtClean="0"/>
              <a:t>9/6/2023</a:t>
            </a:fld>
            <a:endParaRPr lang="en-US" dirty="0"/>
          </a:p>
        </p:txBody>
      </p:sp>
      <p:sp>
        <p:nvSpPr>
          <p:cNvPr id="6" name="Footer Placeholder 5"/>
          <p:cNvSpPr>
            <a:spLocks noGrp="1"/>
          </p:cNvSpPr>
          <p:nvPr>
            <p:ph type="ftr" sz="quarter" idx="11"/>
          </p:nvPr>
        </p:nvSpPr>
        <p:spPr/>
        <p:txBody>
          <a:bodyPr/>
          <a:lstStyle/>
          <a:p>
            <a:r>
              <a:rPr lang="en-US" dirty="0"/>
              <a:t>Risk Prediction with ARP based Models, April 2016</a:t>
            </a:r>
          </a:p>
        </p:txBody>
      </p:sp>
      <p:sp>
        <p:nvSpPr>
          <p:cNvPr id="7" name="Slide Number Placeholder 6"/>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355301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BF8690-AB32-6F46-9E46-1C7A43BC2385}" type="datetime1">
              <a:rPr lang="en-US" smtClean="0"/>
              <a:t>9/6/2023</a:t>
            </a:fld>
            <a:endParaRPr lang="en-US" dirty="0"/>
          </a:p>
        </p:txBody>
      </p:sp>
      <p:sp>
        <p:nvSpPr>
          <p:cNvPr id="6" name="Footer Placeholder 5"/>
          <p:cNvSpPr>
            <a:spLocks noGrp="1"/>
          </p:cNvSpPr>
          <p:nvPr>
            <p:ph type="ftr" sz="quarter" idx="11"/>
          </p:nvPr>
        </p:nvSpPr>
        <p:spPr/>
        <p:txBody>
          <a:bodyPr/>
          <a:lstStyle/>
          <a:p>
            <a:r>
              <a:rPr lang="en-US" dirty="0"/>
              <a:t>Risk Prediction with ARP based Models, April 2016</a:t>
            </a:r>
          </a:p>
        </p:txBody>
      </p:sp>
      <p:sp>
        <p:nvSpPr>
          <p:cNvPr id="7" name="Slide Number Placeholder 6"/>
          <p:cNvSpPr>
            <a:spLocks noGrp="1"/>
          </p:cNvSpPr>
          <p:nvPr>
            <p:ph type="sldNum" sz="quarter" idx="12"/>
          </p:nvPr>
        </p:nvSpPr>
        <p:spPr/>
        <p:txBody>
          <a:bodyPr/>
          <a:lstStyle/>
          <a:p>
            <a:fld id="{D3F1B240-3F4D-4CCB-BF22-0C00AAF4EE4D}" type="slidenum">
              <a:rPr lang="en-US" smtClean="0"/>
              <a:t>‹#›</a:t>
            </a:fld>
            <a:endParaRPr lang="en-US" dirty="0"/>
          </a:p>
        </p:txBody>
      </p:sp>
    </p:spTree>
    <p:extLst>
      <p:ext uri="{BB962C8B-B14F-4D97-AF65-F5344CB8AC3E}">
        <p14:creationId xmlns:p14="http://schemas.microsoft.com/office/powerpoint/2010/main" val="267709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91513-ACC5-EE4C-98B0-809060D762EE}" type="datetime1">
              <a:rPr lang="en-US" smtClean="0"/>
              <a:t>9/6/2023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Risk Prediction with ARP based Models, April 2016</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B240-3F4D-4CCB-BF22-0C00AAF4EE4D}" type="slidenum">
              <a:rPr lang="en-US" smtClean="0"/>
              <a:t>‹#›</a:t>
            </a:fld>
            <a:endParaRPr lang="en-US" dirty="0"/>
          </a:p>
        </p:txBody>
      </p:sp>
    </p:spTree>
    <p:extLst>
      <p:ext uri="{BB962C8B-B14F-4D97-AF65-F5344CB8AC3E}">
        <p14:creationId xmlns:p14="http://schemas.microsoft.com/office/powerpoint/2010/main" val="393616850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image" Target="../media/image15.emf"/><Relationship Id="rId5" Type="http://schemas.openxmlformats.org/officeDocument/2006/relationships/image" Target="../media/image2.png"/><Relationship Id="rId10" Type="http://schemas.openxmlformats.org/officeDocument/2006/relationships/oleObject" Target="../embeddings/oleObject3.bin"/><Relationship Id="rId4" Type="http://schemas.openxmlformats.org/officeDocument/2006/relationships/image" Target="../media/image12.png"/><Relationship Id="rId9" Type="http://schemas.openxmlformats.org/officeDocument/2006/relationships/image" Target="../media/image14.emf"/></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3.png"/><Relationship Id="rId7"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oleObject" Target="../embeddings/oleObject4.bin"/><Relationship Id="rId10" Type="http://schemas.openxmlformats.org/officeDocument/2006/relationships/image" Target="../media/image18.emf"/><Relationship Id="rId4" Type="http://schemas.openxmlformats.org/officeDocument/2006/relationships/image" Target="../media/image2.png"/><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3.png"/><Relationship Id="rId7" Type="http://schemas.openxmlformats.org/officeDocument/2006/relationships/oleObject" Target="../embeddings/oleObject8.bin"/><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oleObject" Target="../embeddings/oleObject7.bin"/><Relationship Id="rId10" Type="http://schemas.openxmlformats.org/officeDocument/2006/relationships/image" Target="../media/image18.emf"/><Relationship Id="rId4" Type="http://schemas.openxmlformats.org/officeDocument/2006/relationships/image" Target="../media/image2.png"/><Relationship Id="rId9"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2.emf"/><Relationship Id="rId3" Type="http://schemas.openxmlformats.org/officeDocument/2006/relationships/image" Target="../media/image3.png"/><Relationship Id="rId7" Type="http://schemas.openxmlformats.org/officeDocument/2006/relationships/image" Target="../media/image19.emf"/><Relationship Id="rId12" Type="http://schemas.openxmlformats.org/officeDocument/2006/relationships/oleObject" Target="../embeddings/oleObject13.bin"/><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oleObject" Target="../embeddings/oleObject10.bin"/><Relationship Id="rId11" Type="http://schemas.openxmlformats.org/officeDocument/2006/relationships/image" Target="../media/image21.emf"/><Relationship Id="rId5" Type="http://schemas.openxmlformats.org/officeDocument/2006/relationships/image" Target="../media/image20.png"/><Relationship Id="rId10" Type="http://schemas.openxmlformats.org/officeDocument/2006/relationships/oleObject" Target="../embeddings/oleObject12.bin"/><Relationship Id="rId4" Type="http://schemas.openxmlformats.org/officeDocument/2006/relationships/image" Target="../media/image2.png"/><Relationship Id="rId9" Type="http://schemas.openxmlformats.org/officeDocument/2006/relationships/image" Target="../media/image20.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22.emf"/><Relationship Id="rId3" Type="http://schemas.openxmlformats.org/officeDocument/2006/relationships/image" Target="../media/image3.png"/><Relationship Id="rId7" Type="http://schemas.openxmlformats.org/officeDocument/2006/relationships/image" Target="../media/image19.emf"/><Relationship Id="rId12" Type="http://schemas.openxmlformats.org/officeDocument/2006/relationships/oleObject" Target="../embeddings/oleObject17.bin"/><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21.emf"/><Relationship Id="rId5" Type="http://schemas.openxmlformats.org/officeDocument/2006/relationships/image" Target="../media/image20.png"/><Relationship Id="rId10" Type="http://schemas.openxmlformats.org/officeDocument/2006/relationships/oleObject" Target="../embeddings/oleObject16.bin"/><Relationship Id="rId4" Type="http://schemas.openxmlformats.org/officeDocument/2006/relationships/image" Target="../media/image2.png"/><Relationship Id="rId9" Type="http://schemas.openxmlformats.org/officeDocument/2006/relationships/image" Target="../media/image20.emf"/></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bbc.com/news/world-middle-east-12480844" TargetMode="External"/><Relationship Id="rId3" Type="http://schemas.openxmlformats.org/officeDocument/2006/relationships/hyperlink" Target="http://www.usaid.gov/crisis/syria" TargetMode="External"/><Relationship Id="rId7" Type="http://schemas.openxmlformats.org/officeDocument/2006/relationships/hyperlink" Target="http://www.nytimes.com/2013/10/11/opinion/libyas-security-crisis.html?gwh=3863288CE0B70560093F7E40D0254D5D&amp;gwt=pay" TargetMode="External"/><Relationship Id="rId2" Type="http://schemas.openxmlformats.org/officeDocument/2006/relationships/hyperlink" Target="http://en.wikipedia.org/wiki/Syrian_Civil_War" TargetMode="External"/><Relationship Id="rId1" Type="http://schemas.openxmlformats.org/officeDocument/2006/relationships/slideLayout" Target="../slideLayouts/slideLayout2.xml"/><Relationship Id="rId6" Type="http://schemas.openxmlformats.org/officeDocument/2006/relationships/hyperlink" Target="http://en.wikipedia.org/wiki/Libyan_Civil_War" TargetMode="External"/><Relationship Id="rId5" Type="http://schemas.openxmlformats.org/officeDocument/2006/relationships/hyperlink" Target="http://www.bbc.com/news/world-middle-east-17258397" TargetMode="External"/><Relationship Id="rId4" Type="http://schemas.openxmlformats.org/officeDocument/2006/relationships/hyperlink" Target="http://www.cbsnews.com/feature/syria-crisi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oleObject" Target="../embeddings/oleObject21.bin"/><Relationship Id="rId3" Type="http://schemas.openxmlformats.org/officeDocument/2006/relationships/image" Target="../media/image27.png"/><Relationship Id="rId7" Type="http://schemas.openxmlformats.org/officeDocument/2006/relationships/oleObject" Target="../embeddings/oleObject18.bin"/><Relationship Id="rId12" Type="http://schemas.openxmlformats.org/officeDocument/2006/relationships/image" Target="../media/image30.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oleObject" Target="../embeddings/oleObject20.bin"/><Relationship Id="rId5" Type="http://schemas.openxmlformats.org/officeDocument/2006/relationships/image" Target="../media/image28.png"/><Relationship Id="rId10" Type="http://schemas.openxmlformats.org/officeDocument/2006/relationships/image" Target="../media/image14.emf"/><Relationship Id="rId4" Type="http://schemas.openxmlformats.org/officeDocument/2006/relationships/image" Target="../media/image2.png"/><Relationship Id="rId9" Type="http://schemas.openxmlformats.org/officeDocument/2006/relationships/oleObject" Target="../embeddings/oleObject19.bin"/><Relationship Id="rId14" Type="http://schemas.openxmlformats.org/officeDocument/2006/relationships/image" Target="../media/image31.emf"/></Relationships>
</file>

<file path=ppt/slides/_rels/slide2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www.weforum.org/reports/global-risks-2013-eighth=edition"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 Id="rId9" Type="http://schemas.openxmlformats.org/officeDocument/2006/relationships/image" Target="../media/image2.png"/></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1.emf"/><Relationship Id="rId7"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9.emf"/><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0.emf"/></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e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3.weforum.org/tools/rrn/wef_grr/20130108/server/getrisks.json"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olek\Desktop\areal-campus3-best.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9893" y="-93409"/>
            <a:ext cx="9144000" cy="68545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188743"/>
            <a:ext cx="9114113" cy="532453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200" b="1" cap="small" dirty="0"/>
              <a:t>Class 5: </a:t>
            </a:r>
            <a:r>
              <a:rPr lang="en-US" sz="3200" b="1" cap="small">
                <a:solidFill>
                  <a:srgbClr val="C00000"/>
                </a:solidFill>
              </a:rPr>
              <a:t>Seminar </a:t>
            </a:r>
          </a:p>
          <a:p>
            <a:pPr algn="ctr"/>
            <a:endParaRPr lang="en-US" sz="3200" b="1" cap="small" dirty="0">
              <a:solidFill>
                <a:srgbClr val="C00000"/>
              </a:solidFill>
            </a:endParaRPr>
          </a:p>
          <a:p>
            <a:pPr algn="ctr"/>
            <a:r>
              <a:rPr lang="en-US" sz="3200" b="1" cap="small" dirty="0">
                <a:solidFill>
                  <a:srgbClr val="C00000"/>
                </a:solidFill>
              </a:rPr>
              <a:t>Failures, Dynamics, Evolution and Control of the Global Risk Network By World Economic Forum</a:t>
            </a:r>
            <a:endParaRPr lang="en-US" sz="3200" dirty="0">
              <a:solidFill>
                <a:srgbClr val="C00000"/>
              </a:solidFill>
            </a:endParaRPr>
          </a:p>
          <a:p>
            <a:pPr algn="ctr"/>
            <a:endParaRPr lang="en-US" sz="2800" b="1" dirty="0">
              <a:latin typeface="Helvetica"/>
            </a:endParaRPr>
          </a:p>
          <a:p>
            <a:pPr algn="ctr"/>
            <a:endParaRPr lang="en-US" sz="2400" baseline="30000" dirty="0">
              <a:latin typeface="Helvetica"/>
            </a:endParaRPr>
          </a:p>
          <a:p>
            <a:pPr algn="ctr"/>
            <a:r>
              <a:rPr lang="en-US" sz="2400" b="1" dirty="0">
                <a:solidFill>
                  <a:srgbClr val="0070C0"/>
                </a:solidFill>
                <a:latin typeface="Helvetica"/>
              </a:rPr>
              <a:t>Boleslaw Szymanski</a:t>
            </a:r>
            <a:endParaRPr lang="en-US" sz="2400" b="1" baseline="30000" dirty="0">
              <a:solidFill>
                <a:srgbClr val="0070C0"/>
              </a:solidFill>
              <a:latin typeface="Helvetica"/>
            </a:endParaRPr>
          </a:p>
          <a:p>
            <a:pPr algn="ctr"/>
            <a:r>
              <a:rPr lang="en-US" sz="2400" dirty="0">
                <a:latin typeface="Helvetica"/>
              </a:rPr>
              <a:t>Xin Lin, Xiang Niu, Noemi Derzsy, Alaa Moussawi, </a:t>
            </a:r>
          </a:p>
          <a:p>
            <a:pPr algn="ctr"/>
            <a:r>
              <a:rPr lang="en-US" sz="2400" dirty="0">
                <a:latin typeface="Helvetica"/>
              </a:rPr>
              <a:t>Jianxi Gao, and Gyorgy Korniss</a:t>
            </a:r>
            <a:endParaRPr lang="en-US" sz="2400" baseline="30000" dirty="0">
              <a:latin typeface="Helvetica"/>
            </a:endParaRPr>
          </a:p>
          <a:p>
            <a:pPr algn="ctr"/>
            <a:endParaRPr lang="en-US" sz="2400" baseline="30000" dirty="0">
              <a:latin typeface="Helvetica"/>
            </a:endParaRPr>
          </a:p>
          <a:p>
            <a:pPr algn="ctr"/>
            <a:r>
              <a:rPr lang="en-US" sz="2000" dirty="0">
                <a:latin typeface="Helvetica"/>
              </a:rPr>
              <a:t>NeST Center &amp; SCNARC </a:t>
            </a:r>
          </a:p>
          <a:p>
            <a:pPr algn="ctr"/>
            <a:r>
              <a:rPr lang="en-US" sz="2000" dirty="0">
                <a:latin typeface="Helvetica"/>
              </a:rPr>
              <a:t>Department of Computer Science</a:t>
            </a:r>
          </a:p>
          <a:p>
            <a:pPr algn="ctr"/>
            <a:r>
              <a:rPr lang="en-US" sz="2000" dirty="0">
                <a:latin typeface="Helvetica"/>
              </a:rPr>
              <a:t>Department of Physics, Applied Physics and Astronomy</a:t>
            </a:r>
          </a:p>
          <a:p>
            <a:pPr algn="ctr"/>
            <a:r>
              <a:rPr lang="en-US" sz="2000" dirty="0">
                <a:latin typeface="Helvetica"/>
              </a:rPr>
              <a:t>Rensselaer Polytechnic Institute, Troy, NY</a:t>
            </a: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Qiming Lu\Pictures\rpi_se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5"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7"/>
          <p:cNvSpPr>
            <a:spLocks noGrp="1"/>
          </p:cNvSpPr>
          <p:nvPr>
            <p:ph type="ftr" sz="quarter" idx="11"/>
          </p:nvPr>
        </p:nvSpPr>
        <p:spPr>
          <a:xfrm>
            <a:off x="1628103" y="6492875"/>
            <a:ext cx="6419221" cy="365125"/>
          </a:xfrm>
        </p:spPr>
        <p:txBody>
          <a:bodyPr/>
          <a:lstStyle/>
          <a:p>
            <a:r>
              <a:rPr lang="en-US" dirty="0"/>
              <a:t>Failures, Dynamics, Evolution and Control of the Global Risk Network By World Economic Forum</a:t>
            </a:r>
          </a:p>
        </p:txBody>
      </p:sp>
      <p:sp>
        <p:nvSpPr>
          <p:cNvPr id="9" name="TextBox 8">
            <a:extLst>
              <a:ext uri="{FF2B5EF4-FFF2-40B4-BE49-F238E27FC236}">
                <a16:creationId xmlns:a16="http://schemas.microsoft.com/office/drawing/2014/main" id="{89AEA175-86DC-36AF-439D-3D2CEBC7AF9C}"/>
              </a:ext>
            </a:extLst>
          </p:cNvPr>
          <p:cNvSpPr txBox="1"/>
          <p:nvPr/>
        </p:nvSpPr>
        <p:spPr>
          <a:xfrm>
            <a:off x="1498002" y="0"/>
            <a:ext cx="6549322" cy="1354217"/>
          </a:xfrm>
          <a:prstGeom prst="rect">
            <a:avLst/>
          </a:prstGeom>
          <a:noFill/>
        </p:spPr>
        <p:txBody>
          <a:bodyPr wrap="square">
            <a:spAutoFit/>
          </a:bodyPr>
          <a:lstStyle/>
          <a:p>
            <a:pPr algn="l"/>
            <a:endParaRPr lang="en-US" sz="900" b="0" i="0" u="none" strike="noStrike" baseline="0" dirty="0">
              <a:solidFill>
                <a:srgbClr val="000000"/>
              </a:solidFill>
              <a:latin typeface="Calibri" panose="020F0502020204030204" pitchFamily="34" charset="0"/>
            </a:endParaRPr>
          </a:p>
          <a:p>
            <a:endParaRPr lang="en-US" sz="900" b="0" i="0" u="none" strike="noStrike" baseline="0" dirty="0">
              <a:latin typeface="Calibri" panose="020F0502020204030204" pitchFamily="34" charset="0"/>
            </a:endParaRPr>
          </a:p>
          <a:p>
            <a:pPr algn="ctr"/>
            <a:r>
              <a:rPr lang="en-US" sz="900" b="0" i="0" u="none" strike="noStrike" baseline="0" dirty="0">
                <a:latin typeface="Calibri" panose="020F0502020204030204" pitchFamily="34" charset="0"/>
              </a:rPr>
              <a:t> </a:t>
            </a:r>
            <a:r>
              <a:rPr lang="en-US" sz="3200" b="1" i="0" u="none" strike="noStrike" baseline="0" dirty="0">
                <a:latin typeface="Calibri" panose="020F0502020204030204" pitchFamily="34" charset="0"/>
              </a:rPr>
              <a:t>Frontiers of Network Science </a:t>
            </a:r>
          </a:p>
          <a:p>
            <a:pPr algn="ctr"/>
            <a:r>
              <a:rPr lang="en-US" sz="3200" b="1" i="0" u="none" strike="noStrike" baseline="0" dirty="0">
                <a:latin typeface="Calibri" panose="020F0502020204030204" pitchFamily="34" charset="0"/>
              </a:rPr>
              <a:t>Fall 2023</a:t>
            </a:r>
            <a:endParaRPr lang="en-US" dirty="0"/>
          </a:p>
        </p:txBody>
      </p:sp>
    </p:spTree>
    <p:extLst>
      <p:ext uri="{BB962C8B-B14F-4D97-AF65-F5344CB8AC3E}">
        <p14:creationId xmlns:p14="http://schemas.microsoft.com/office/powerpoint/2010/main" val="240119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1554" y="208895"/>
            <a:ext cx="7889966" cy="584775"/>
          </a:xfrm>
          <a:prstGeom prst="rect">
            <a:avLst/>
          </a:prstGeom>
          <a:noFill/>
        </p:spPr>
        <p:txBody>
          <a:bodyPr wrap="square" rtlCol="0">
            <a:spAutoFit/>
          </a:bodyPr>
          <a:lstStyle/>
          <a:p>
            <a:r>
              <a:rPr lang="en-US" sz="3200" b="1" dirty="0">
                <a:solidFill>
                  <a:srgbClr val="0070C0"/>
                </a:solidFill>
              </a:rPr>
              <a:t>Model Dynamics</a:t>
            </a:r>
            <a:r>
              <a:rPr lang="en-US" sz="3200" dirty="0">
                <a:solidFill>
                  <a:srgbClr val="0070C0"/>
                </a:solidFill>
              </a:rPr>
              <a:t> </a:t>
            </a:r>
          </a:p>
        </p:txBody>
      </p:sp>
      <p:pic>
        <p:nvPicPr>
          <p:cNvPr id="6" name="Picture 5"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380" y="1561217"/>
            <a:ext cx="9141920" cy="4293483"/>
          </a:xfrm>
          <a:prstGeom prst="rect">
            <a:avLst/>
          </a:prstGeom>
          <a:noFill/>
        </p:spPr>
        <p:txBody>
          <a:bodyPr wrap="square" rtlCol="0">
            <a:spAutoFit/>
          </a:bodyPr>
          <a:lstStyle/>
          <a:p>
            <a:pPr>
              <a:lnSpc>
                <a:spcPts val="2400"/>
              </a:lnSpc>
            </a:pPr>
            <a:r>
              <a:rPr lang="en-US" sz="2400" b="1" dirty="0">
                <a:solidFill>
                  <a:srgbClr val="0000FF"/>
                </a:solidFill>
              </a:rPr>
              <a:t>The dynamics is </a:t>
            </a:r>
            <a:r>
              <a:rPr lang="en-US" sz="2400" b="1" dirty="0">
                <a:solidFill>
                  <a:srgbClr val="C00000"/>
                </a:solidFill>
              </a:rPr>
              <a:t>Markovian </a:t>
            </a:r>
          </a:p>
          <a:p>
            <a:pPr>
              <a:lnSpc>
                <a:spcPts val="2400"/>
              </a:lnSpc>
            </a:pPr>
            <a:r>
              <a:rPr lang="en-US" sz="2400" b="1" dirty="0">
                <a:solidFill>
                  <a:srgbClr val="0000FF"/>
                </a:solidFill>
              </a:rPr>
              <a:t>and progresses by assuming </a:t>
            </a:r>
          </a:p>
          <a:p>
            <a:pPr>
              <a:lnSpc>
                <a:spcPts val="2400"/>
              </a:lnSpc>
            </a:pPr>
            <a:r>
              <a:rPr lang="en-US" sz="2400" b="1" dirty="0">
                <a:solidFill>
                  <a:srgbClr val="0000FF"/>
                </a:solidFill>
              </a:rPr>
              <a:t>that at each time step t:</a:t>
            </a:r>
          </a:p>
          <a:p>
            <a:pPr>
              <a:lnSpc>
                <a:spcPts val="2400"/>
              </a:lnSpc>
              <a:spcAft>
                <a:spcPts val="600"/>
              </a:spcAft>
            </a:pPr>
            <a:endParaRPr lang="en-US" sz="2400" b="1" dirty="0">
              <a:solidFill>
                <a:srgbClr val="0000FF"/>
              </a:solidFill>
            </a:endParaRPr>
          </a:p>
          <a:p>
            <a:r>
              <a:rPr lang="en-US" sz="2400" dirty="0">
                <a:solidFill>
                  <a:prstClr val="black"/>
                </a:solidFill>
              </a:rPr>
              <a:t>A risk </a:t>
            </a:r>
            <a:r>
              <a:rPr lang="en-US" sz="2400" i="1" dirty="0">
                <a:solidFill>
                  <a:prstClr val="black"/>
                </a:solidFill>
              </a:rPr>
              <a:t>i</a:t>
            </a:r>
            <a:r>
              <a:rPr lang="en-US" sz="2400" dirty="0">
                <a:solidFill>
                  <a:prstClr val="black"/>
                </a:solidFill>
              </a:rPr>
              <a:t> that was inactive at time </a:t>
            </a:r>
            <a:r>
              <a:rPr lang="en-US" sz="2400" i="1" dirty="0">
                <a:solidFill>
                  <a:prstClr val="black"/>
                </a:solidFill>
              </a:rPr>
              <a:t>t - 1 </a:t>
            </a:r>
          </a:p>
          <a:p>
            <a:r>
              <a:rPr lang="en-US" sz="2400" b="1" dirty="0">
                <a:solidFill>
                  <a:srgbClr val="C00000"/>
                </a:solidFill>
              </a:rPr>
              <a:t>materializes</a:t>
            </a:r>
            <a:r>
              <a:rPr lang="en-US" sz="2400" dirty="0">
                <a:solidFill>
                  <a:prstClr val="black"/>
                </a:solidFill>
              </a:rPr>
              <a:t> internally with probability</a:t>
            </a:r>
            <a:br>
              <a:rPr lang="en-US" sz="2400" dirty="0">
                <a:solidFill>
                  <a:prstClr val="black"/>
                </a:solidFill>
              </a:rPr>
            </a:br>
            <a:endParaRPr lang="en-US" sz="2400" i="1" dirty="0">
              <a:solidFill>
                <a:prstClr val="black"/>
              </a:solidFill>
            </a:endParaRPr>
          </a:p>
          <a:p>
            <a:r>
              <a:rPr lang="en-US" sz="2400" dirty="0">
                <a:solidFill>
                  <a:prstClr val="black"/>
                </a:solidFill>
              </a:rPr>
              <a:t>A risk </a:t>
            </a:r>
            <a:r>
              <a:rPr lang="en-US" sz="2400" i="1" dirty="0">
                <a:solidFill>
                  <a:prstClr val="black"/>
                </a:solidFill>
              </a:rPr>
              <a:t>j</a:t>
            </a:r>
            <a:r>
              <a:rPr lang="en-US" sz="2400" dirty="0">
                <a:solidFill>
                  <a:prstClr val="black"/>
                </a:solidFill>
              </a:rPr>
              <a:t> active at time </a:t>
            </a:r>
            <a:r>
              <a:rPr lang="en-US" sz="2400" i="1" dirty="0">
                <a:solidFill>
                  <a:prstClr val="black"/>
                </a:solidFill>
              </a:rPr>
              <a:t>t - 1 </a:t>
            </a:r>
            <a:r>
              <a:rPr lang="en-US" sz="2400" dirty="0">
                <a:solidFill>
                  <a:prstClr val="black"/>
                </a:solidFill>
              </a:rPr>
              <a:t>causes a connected risk </a:t>
            </a:r>
            <a:r>
              <a:rPr lang="en-US" sz="2400" i="1" dirty="0">
                <a:solidFill>
                  <a:prstClr val="black"/>
                </a:solidFill>
              </a:rPr>
              <a:t>i</a:t>
            </a:r>
            <a:r>
              <a:rPr lang="en-US" sz="2400" dirty="0">
                <a:solidFill>
                  <a:prstClr val="black"/>
                </a:solidFill>
              </a:rPr>
              <a:t> inactive at </a:t>
            </a:r>
          </a:p>
          <a:p>
            <a:r>
              <a:rPr lang="en-US" sz="2400" dirty="0">
                <a:solidFill>
                  <a:prstClr val="black"/>
                </a:solidFill>
              </a:rPr>
              <a:t>time </a:t>
            </a:r>
            <a:r>
              <a:rPr lang="en-US" sz="2400" i="1" dirty="0">
                <a:solidFill>
                  <a:prstClr val="black"/>
                </a:solidFill>
              </a:rPr>
              <a:t>t - 1 </a:t>
            </a:r>
            <a:r>
              <a:rPr lang="en-US" sz="2400" dirty="0">
                <a:solidFill>
                  <a:prstClr val="black"/>
                </a:solidFill>
              </a:rPr>
              <a:t>to </a:t>
            </a:r>
            <a:r>
              <a:rPr lang="en-US" sz="2400" b="1" dirty="0">
                <a:solidFill>
                  <a:srgbClr val="C00000"/>
                </a:solidFill>
              </a:rPr>
              <a:t>materialize</a:t>
            </a:r>
            <a:r>
              <a:rPr lang="en-US" sz="2400" dirty="0">
                <a:solidFill>
                  <a:prstClr val="black"/>
                </a:solidFill>
              </a:rPr>
              <a:t> with probability</a:t>
            </a:r>
            <a:endParaRPr lang="en-US" sz="2400" i="1" dirty="0">
              <a:solidFill>
                <a:prstClr val="black"/>
              </a:solidFill>
            </a:endParaRPr>
          </a:p>
          <a:p>
            <a:pPr>
              <a:lnSpc>
                <a:spcPts val="2400"/>
              </a:lnSpc>
            </a:pPr>
            <a:endParaRPr lang="en-US" sz="2400" dirty="0">
              <a:solidFill>
                <a:prstClr val="black"/>
              </a:solidFill>
            </a:endParaRPr>
          </a:p>
          <a:p>
            <a:r>
              <a:rPr lang="en-US" sz="2400" dirty="0">
                <a:solidFill>
                  <a:prstClr val="black"/>
                </a:solidFill>
              </a:rPr>
              <a:t>A risk </a:t>
            </a:r>
            <a:r>
              <a:rPr lang="en-US" sz="2400" i="1" dirty="0">
                <a:solidFill>
                  <a:prstClr val="black"/>
                </a:solidFill>
              </a:rPr>
              <a:t>i</a:t>
            </a:r>
            <a:r>
              <a:rPr lang="en-US" sz="2400" dirty="0">
                <a:solidFill>
                  <a:prstClr val="black"/>
                </a:solidFill>
              </a:rPr>
              <a:t> that was active at time </a:t>
            </a:r>
            <a:r>
              <a:rPr lang="en-US" sz="2400" i="1" dirty="0">
                <a:solidFill>
                  <a:prstClr val="black"/>
                </a:solidFill>
              </a:rPr>
              <a:t>t – 1 </a:t>
            </a:r>
            <a:r>
              <a:rPr lang="en-US" sz="2400" b="1" dirty="0">
                <a:solidFill>
                  <a:srgbClr val="00B050"/>
                </a:solidFill>
              </a:rPr>
              <a:t>recovers</a:t>
            </a:r>
            <a:r>
              <a:rPr lang="en-US" sz="2400" dirty="0">
                <a:solidFill>
                  <a:prstClr val="black"/>
                </a:solidFill>
              </a:rPr>
              <a:t> from its </a:t>
            </a:r>
          </a:p>
          <a:p>
            <a:r>
              <a:rPr lang="en-US" sz="2400" dirty="0">
                <a:solidFill>
                  <a:prstClr val="black"/>
                </a:solidFill>
              </a:rPr>
              <a:t>active risk with probability </a:t>
            </a:r>
            <a:endParaRPr lang="en-US" sz="2400" i="1" dirty="0">
              <a:solidFill>
                <a:srgbClr val="00B050"/>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0145" y="0"/>
            <a:ext cx="4408555" cy="3093861"/>
          </a:xfrm>
          <a:prstGeom prst="rect">
            <a:avLst/>
          </a:prstGeom>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ooter Placeholder 7"/>
          <p:cNvSpPr>
            <a:spLocks noGrp="1"/>
          </p:cNvSpPr>
          <p:nvPr>
            <p:ph type="ftr" sz="quarter" idx="11"/>
          </p:nvPr>
        </p:nvSpPr>
        <p:spPr>
          <a:xfrm>
            <a:off x="1406769" y="6488329"/>
            <a:ext cx="6318739" cy="365125"/>
          </a:xfrm>
        </p:spPr>
        <p:txBody>
          <a:bodyPr/>
          <a:lstStyle/>
          <a:p>
            <a:r>
              <a:rPr lang="en-US" dirty="0"/>
              <a:t>Failures, Dynamics, Evolution and Control of the Global Risk Network By World Economic Forum</a:t>
            </a:r>
          </a:p>
        </p:txBody>
      </p:sp>
      <p:sp>
        <p:nvSpPr>
          <p:cNvPr id="16"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10</a:t>
            </a:fld>
            <a:endParaRPr lang="en-US" dirty="0"/>
          </a:p>
        </p:txBody>
      </p:sp>
      <p:graphicFrame>
        <p:nvGraphicFramePr>
          <p:cNvPr id="19" name="Object 18"/>
          <p:cNvGraphicFramePr>
            <a:graphicFrameLocks noChangeAspect="1"/>
          </p:cNvGraphicFramePr>
          <p:nvPr>
            <p:extLst>
              <p:ext uri="{D42A27DB-BD31-4B8C-83A1-F6EECF244321}">
                <p14:modId xmlns:p14="http://schemas.microsoft.com/office/powerpoint/2010/main" val="3865720640"/>
              </p:ext>
            </p:extLst>
          </p:nvPr>
        </p:nvGraphicFramePr>
        <p:xfrm>
          <a:off x="5186363" y="3193523"/>
          <a:ext cx="2037525" cy="679979"/>
        </p:xfrm>
        <a:graphic>
          <a:graphicData uri="http://schemas.openxmlformats.org/presentationml/2006/ole">
            <mc:AlternateContent xmlns:mc="http://schemas.openxmlformats.org/markup-compatibility/2006">
              <mc:Choice xmlns:v="urn:schemas-microsoft-com:vml" Requires="v">
                <p:oleObj name="Equation" r:id="rId6" imgW="838200" imgH="279400" progId="Equation.3">
                  <p:embed/>
                </p:oleObj>
              </mc:Choice>
              <mc:Fallback>
                <p:oleObj name="Equation" r:id="rId6" imgW="838200" imgH="279400" progId="Equation.3">
                  <p:embed/>
                  <p:pic>
                    <p:nvPicPr>
                      <p:cNvPr id="0" name=""/>
                      <p:cNvPicPr/>
                      <p:nvPr/>
                    </p:nvPicPr>
                    <p:blipFill>
                      <a:blip r:embed="rId7"/>
                      <a:stretch>
                        <a:fillRect/>
                      </a:stretch>
                    </p:blipFill>
                    <p:spPr>
                      <a:xfrm>
                        <a:off x="5186363" y="3193523"/>
                        <a:ext cx="2037525" cy="679979"/>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0004554"/>
              </p:ext>
            </p:extLst>
          </p:nvPr>
        </p:nvGraphicFramePr>
        <p:xfrm>
          <a:off x="5200129" y="4268787"/>
          <a:ext cx="2994025" cy="741362"/>
        </p:xfrm>
        <a:graphic>
          <a:graphicData uri="http://schemas.openxmlformats.org/presentationml/2006/ole">
            <mc:AlternateContent xmlns:mc="http://schemas.openxmlformats.org/markup-compatibility/2006">
              <mc:Choice xmlns:v="urn:schemas-microsoft-com:vml" Requires="v">
                <p:oleObj name="Equation" r:id="rId8" imgW="1231900" imgH="304800" progId="Equation.3">
                  <p:embed/>
                </p:oleObj>
              </mc:Choice>
              <mc:Fallback>
                <p:oleObj name="Equation" r:id="rId8" imgW="1231900" imgH="304800" progId="Equation.3">
                  <p:embed/>
                  <p:pic>
                    <p:nvPicPr>
                      <p:cNvPr id="0" name=""/>
                      <p:cNvPicPr/>
                      <p:nvPr/>
                    </p:nvPicPr>
                    <p:blipFill>
                      <a:blip r:embed="rId9"/>
                      <a:stretch>
                        <a:fillRect/>
                      </a:stretch>
                    </p:blipFill>
                    <p:spPr>
                      <a:xfrm>
                        <a:off x="5200129" y="4268787"/>
                        <a:ext cx="2994025" cy="741362"/>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088599415"/>
              </p:ext>
            </p:extLst>
          </p:nvPr>
        </p:nvGraphicFramePr>
        <p:xfrm>
          <a:off x="3646488" y="5508625"/>
          <a:ext cx="2128837" cy="681038"/>
        </p:xfrm>
        <a:graphic>
          <a:graphicData uri="http://schemas.openxmlformats.org/presentationml/2006/ole">
            <mc:AlternateContent xmlns:mc="http://schemas.openxmlformats.org/markup-compatibility/2006">
              <mc:Choice xmlns:v="urn:schemas-microsoft-com:vml" Requires="v">
                <p:oleObj name="Equation" r:id="rId10" imgW="876300" imgH="279400" progId="Equation.3">
                  <p:embed/>
                </p:oleObj>
              </mc:Choice>
              <mc:Fallback>
                <p:oleObj name="Equation" r:id="rId10" imgW="876300" imgH="279400" progId="Equation.3">
                  <p:embed/>
                  <p:pic>
                    <p:nvPicPr>
                      <p:cNvPr id="0" name=""/>
                      <p:cNvPicPr/>
                      <p:nvPr/>
                    </p:nvPicPr>
                    <p:blipFill>
                      <a:blip r:embed="rId11"/>
                      <a:stretch>
                        <a:fillRect/>
                      </a:stretch>
                    </p:blipFill>
                    <p:spPr>
                      <a:xfrm>
                        <a:off x="3646488" y="5508625"/>
                        <a:ext cx="2128837" cy="681038"/>
                      </a:xfrm>
                      <a:prstGeom prst="rect">
                        <a:avLst/>
                      </a:prstGeom>
                    </p:spPr>
                  </p:pic>
                </p:oleObj>
              </mc:Fallback>
            </mc:AlternateContent>
          </a:graphicData>
        </a:graphic>
      </p:graphicFrame>
    </p:spTree>
    <p:extLst>
      <p:ext uri="{BB962C8B-B14F-4D97-AF65-F5344CB8AC3E}">
        <p14:creationId xmlns:p14="http://schemas.microsoft.com/office/powerpoint/2010/main" val="108330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382" y="762475"/>
            <a:ext cx="8856618" cy="5616922"/>
          </a:xfrm>
          <a:prstGeom prst="rect">
            <a:avLst/>
          </a:prstGeom>
          <a:solidFill>
            <a:schemeClr val="bg1"/>
          </a:solidFill>
          <a:ln>
            <a:solidFill>
              <a:schemeClr val="bg1"/>
            </a:solidFill>
          </a:ln>
        </p:spPr>
        <p:txBody>
          <a:bodyPr wrap="square" rtlCol="0">
            <a:spAutoFit/>
          </a:bodyPr>
          <a:lstStyle/>
          <a:p>
            <a:pPr algn="just">
              <a:spcBef>
                <a:spcPts val="600"/>
              </a:spcBef>
              <a:spcAft>
                <a:spcPts val="600"/>
              </a:spcAft>
            </a:pPr>
            <a:r>
              <a:rPr lang="en-US" sz="2400" dirty="0">
                <a:solidFill>
                  <a:prstClr val="black"/>
                </a:solidFill>
              </a:rPr>
              <a:t>Normalizing the likelihood values, </a:t>
            </a:r>
            <a:r>
              <a:rPr lang="en-US" sz="2400" i="1" dirty="0">
                <a:solidFill>
                  <a:prstClr val="black"/>
                </a:solidFill>
              </a:rPr>
              <a:t>L</a:t>
            </a:r>
            <a:r>
              <a:rPr lang="en-US" sz="2400" i="1" baseline="-25000" dirty="0">
                <a:solidFill>
                  <a:prstClr val="black"/>
                </a:solidFill>
              </a:rPr>
              <a:t>i</a:t>
            </a:r>
            <a:r>
              <a:rPr lang="en-US" sz="2400" dirty="0">
                <a:solidFill>
                  <a:prstClr val="black"/>
                </a:solidFill>
              </a:rPr>
              <a:t>, given in the range [</a:t>
            </a:r>
            <a:r>
              <a:rPr lang="en-US" sz="2400" i="1" dirty="0">
                <a:solidFill>
                  <a:prstClr val="black"/>
                </a:solidFill>
              </a:rPr>
              <a:t>1, 5</a:t>
            </a:r>
            <a:r>
              <a:rPr lang="en-US" sz="2400" dirty="0">
                <a:solidFill>
                  <a:prstClr val="black"/>
                </a:solidFill>
              </a:rPr>
              <a:t>] to their natural range of [</a:t>
            </a:r>
            <a:r>
              <a:rPr lang="en-US" sz="2400" i="1" dirty="0">
                <a:solidFill>
                  <a:prstClr val="black"/>
                </a:solidFill>
              </a:rPr>
              <a:t>0, 1</a:t>
            </a:r>
            <a:r>
              <a:rPr lang="en-US" sz="2400" dirty="0">
                <a:solidFill>
                  <a:prstClr val="black"/>
                </a:solidFill>
              </a:rPr>
              <a:t>], we obtain:</a:t>
            </a:r>
          </a:p>
          <a:p>
            <a:pPr algn="ctr">
              <a:spcBef>
                <a:spcPts val="600"/>
              </a:spcBef>
              <a:spcAft>
                <a:spcPts val="600"/>
              </a:spcAft>
            </a:pPr>
            <a:r>
              <a:rPr lang="en-US" sz="2400" i="1" dirty="0"/>
              <a:t>N</a:t>
            </a:r>
            <a:r>
              <a:rPr lang="en-US" sz="2400" i="1" baseline="-25000" dirty="0"/>
              <a:t>I</a:t>
            </a:r>
            <a:r>
              <a:rPr lang="en-US" sz="2400" i="1" dirty="0"/>
              <a:t> = (L</a:t>
            </a:r>
            <a:r>
              <a:rPr lang="en-US" sz="2400" i="1" baseline="-25000" dirty="0"/>
              <a:t>i</a:t>
            </a:r>
            <a:r>
              <a:rPr lang="en-US" sz="2400" i="1" dirty="0"/>
              <a:t>-1)/4</a:t>
            </a:r>
            <a:endParaRPr lang="en-US" sz="2400" i="1" dirty="0">
              <a:solidFill>
                <a:srgbClr val="000000"/>
              </a:solidFill>
              <a:cs typeface="Arial" charset="0"/>
            </a:endParaRPr>
          </a:p>
          <a:p>
            <a:pPr>
              <a:spcBef>
                <a:spcPts val="600"/>
              </a:spcBef>
              <a:spcAft>
                <a:spcPts val="600"/>
              </a:spcAft>
            </a:pPr>
            <a:r>
              <a:rPr lang="en-US" sz="2400" dirty="0">
                <a:solidFill>
                  <a:prstClr val="black"/>
                </a:solidFill>
              </a:rPr>
              <a:t>This normalized likelihood values </a:t>
            </a:r>
            <a:r>
              <a:rPr lang="en-US" sz="2400" i="1" dirty="0">
                <a:solidFill>
                  <a:prstClr val="black"/>
                </a:solidFill>
              </a:rPr>
              <a:t>N</a:t>
            </a:r>
            <a:r>
              <a:rPr lang="en-US" sz="2400" i="1" baseline="-25000" dirty="0">
                <a:solidFill>
                  <a:prstClr val="black"/>
                </a:solidFill>
              </a:rPr>
              <a:t>i</a:t>
            </a:r>
            <a:r>
              <a:rPr lang="en-US" sz="2400" dirty="0">
                <a:solidFill>
                  <a:prstClr val="black"/>
                </a:solidFill>
              </a:rPr>
              <a:t> are in direct proportion to the expert assessment </a:t>
            </a:r>
            <a:r>
              <a:rPr lang="en-US" sz="2400" i="1" dirty="0">
                <a:solidFill>
                  <a:prstClr val="black"/>
                </a:solidFill>
              </a:rPr>
              <a:t>L</a:t>
            </a:r>
            <a:r>
              <a:rPr lang="en-US" sz="2400" i="1" baseline="-25000" dirty="0">
                <a:solidFill>
                  <a:prstClr val="black"/>
                </a:solidFill>
              </a:rPr>
              <a:t>i</a:t>
            </a:r>
            <a:r>
              <a:rPr lang="en-US" sz="2400" dirty="0">
                <a:solidFill>
                  <a:prstClr val="black"/>
                </a:solidFill>
              </a:rPr>
              <a:t> and for our purposes captures the node’s vulnerability to a failure.</a:t>
            </a:r>
            <a:endParaRPr lang="en-US" sz="2400" dirty="0">
              <a:solidFill>
                <a:srgbClr val="000000"/>
              </a:solidFill>
              <a:cs typeface="Arial" charset="0"/>
            </a:endParaRPr>
          </a:p>
          <a:p>
            <a:pPr>
              <a:spcAft>
                <a:spcPts val="600"/>
              </a:spcAft>
            </a:pPr>
            <a:r>
              <a:rPr lang="en-US" sz="2400" dirty="0">
                <a:solidFill>
                  <a:srgbClr val="000000"/>
                </a:solidFill>
                <a:cs typeface="Arial" charset="0"/>
              </a:rPr>
              <a:t>Probability  </a:t>
            </a:r>
            <a:r>
              <a:rPr lang="en-US" sz="2400" b="1" dirty="0">
                <a:solidFill>
                  <a:srgbClr val="C00000"/>
                </a:solidFill>
                <a:cs typeface="Arial" charset="0"/>
              </a:rPr>
              <a:t>of</a:t>
            </a:r>
            <a:r>
              <a:rPr lang="en-US" sz="2400" dirty="0">
                <a:solidFill>
                  <a:srgbClr val="C00000"/>
                </a:solidFill>
                <a:cs typeface="Arial" charset="0"/>
              </a:rPr>
              <a:t>  </a:t>
            </a:r>
            <a:r>
              <a:rPr lang="en-US" sz="2400" b="1" dirty="0">
                <a:solidFill>
                  <a:srgbClr val="C00000"/>
                </a:solidFill>
                <a:cs typeface="Arial" charset="0"/>
              </a:rPr>
              <a:t>internally triggering </a:t>
            </a:r>
            <a:r>
              <a:rPr lang="en-US" sz="2400" dirty="0">
                <a:solidFill>
                  <a:srgbClr val="000000"/>
                </a:solidFill>
                <a:cs typeface="Arial" charset="0"/>
              </a:rPr>
              <a:t>inactive risk is:</a:t>
            </a:r>
          </a:p>
          <a:p>
            <a:pPr>
              <a:spcAft>
                <a:spcPts val="600"/>
              </a:spcAft>
            </a:pPr>
            <a:r>
              <a:rPr lang="en-US" sz="2400" dirty="0">
                <a:solidFill>
                  <a:prstClr val="black"/>
                </a:solidFill>
              </a:rPr>
              <a:t>   </a:t>
            </a:r>
            <a:endParaRPr lang="en-US" sz="2400" i="1" dirty="0">
              <a:solidFill>
                <a:prstClr val="black"/>
              </a:solidFill>
            </a:endParaRPr>
          </a:p>
          <a:p>
            <a:r>
              <a:rPr lang="en-US" sz="2400" dirty="0">
                <a:solidFill>
                  <a:srgbClr val="000000"/>
                </a:solidFill>
                <a:cs typeface="Arial" charset="0"/>
              </a:rPr>
              <a:t>Probability of active risk </a:t>
            </a:r>
            <a:r>
              <a:rPr lang="en-US" sz="2400" b="1" dirty="0">
                <a:solidFill>
                  <a:srgbClr val="00B050"/>
                </a:solidFill>
                <a:cs typeface="Arial" charset="0"/>
              </a:rPr>
              <a:t>recovering</a:t>
            </a:r>
            <a:r>
              <a:rPr lang="en-US" sz="2400" dirty="0">
                <a:solidFill>
                  <a:srgbClr val="000000"/>
                </a:solidFill>
                <a:cs typeface="Arial" charset="0"/>
              </a:rPr>
              <a:t> to inactive state is:</a:t>
            </a:r>
          </a:p>
          <a:p>
            <a:r>
              <a:rPr lang="en-US" sz="2400" i="1" dirty="0">
                <a:solidFill>
                  <a:prstClr val="black"/>
                </a:solidFill>
              </a:rPr>
              <a:t>  </a:t>
            </a:r>
            <a:endParaRPr lang="en-US" sz="2800" dirty="0">
              <a:solidFill>
                <a:prstClr val="black"/>
              </a:solidFill>
            </a:endParaRPr>
          </a:p>
          <a:p>
            <a:r>
              <a:rPr lang="en-US" sz="2400" dirty="0">
                <a:solidFill>
                  <a:srgbClr val="000000"/>
                </a:solidFill>
                <a:cs typeface="Arial" charset="0"/>
              </a:rPr>
              <a:t>Probability of </a:t>
            </a:r>
            <a:r>
              <a:rPr lang="en-US" sz="2400" b="1" dirty="0">
                <a:solidFill>
                  <a:srgbClr val="C00000"/>
                </a:solidFill>
                <a:cs typeface="Arial" charset="0"/>
              </a:rPr>
              <a:t>triggering externally </a:t>
            </a:r>
            <a:r>
              <a:rPr lang="en-US" sz="2400" dirty="0">
                <a:solidFill>
                  <a:srgbClr val="000000"/>
                </a:solidFill>
                <a:cs typeface="Arial" charset="0"/>
              </a:rPr>
              <a:t>inactive risk </a:t>
            </a:r>
            <a:r>
              <a:rPr lang="en-US" sz="2400" i="1" dirty="0">
                <a:solidFill>
                  <a:srgbClr val="000000"/>
                </a:solidFill>
                <a:cs typeface="Arial" charset="0"/>
              </a:rPr>
              <a:t>i</a:t>
            </a:r>
            <a:r>
              <a:rPr lang="en-US" sz="2400" dirty="0">
                <a:solidFill>
                  <a:srgbClr val="000000"/>
                </a:solidFill>
                <a:cs typeface="Arial" charset="0"/>
              </a:rPr>
              <a:t> by active risk </a:t>
            </a:r>
            <a:r>
              <a:rPr lang="en-US" sz="2400" i="1" dirty="0">
                <a:solidFill>
                  <a:srgbClr val="000000"/>
                </a:solidFill>
                <a:cs typeface="Arial" charset="0"/>
              </a:rPr>
              <a:t>j</a:t>
            </a:r>
            <a:r>
              <a:rPr lang="en-US" sz="2400" dirty="0">
                <a:solidFill>
                  <a:srgbClr val="000000"/>
                </a:solidFill>
                <a:cs typeface="Arial" charset="0"/>
              </a:rPr>
              <a:t> is:</a:t>
            </a:r>
          </a:p>
          <a:p>
            <a:r>
              <a:rPr lang="en-US" sz="2800" i="1" dirty="0">
                <a:solidFill>
                  <a:prstClr val="black"/>
                </a:solidFill>
              </a:rPr>
              <a:t>  </a:t>
            </a:r>
            <a:endParaRPr lang="en-US" sz="2800" dirty="0">
              <a:solidFill>
                <a:srgbClr val="000000"/>
              </a:solidFill>
              <a:cs typeface="Arial" charset="0"/>
            </a:endParaRPr>
          </a:p>
          <a:p>
            <a:endParaRPr lang="en-US" sz="2400" dirty="0">
              <a:solidFill>
                <a:srgbClr val="000000"/>
              </a:solidFill>
              <a:cs typeface="Arial" charset="0"/>
            </a:endParaRPr>
          </a:p>
        </p:txBody>
      </p:sp>
      <p:pic>
        <p:nvPicPr>
          <p:cNvPr id="7" name="Picture 6"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7382" y="174061"/>
            <a:ext cx="8704218" cy="584775"/>
          </a:xfrm>
          <a:prstGeom prst="rect">
            <a:avLst/>
          </a:prstGeom>
          <a:noFill/>
        </p:spPr>
        <p:txBody>
          <a:bodyPr wrap="square" rtlCol="0">
            <a:spAutoFit/>
          </a:bodyPr>
          <a:lstStyle/>
          <a:p>
            <a:pPr algn="ctr"/>
            <a:r>
              <a:rPr lang="en-US" sz="3200" b="1" dirty="0">
                <a:solidFill>
                  <a:srgbClr val="0070C0"/>
                </a:solidFill>
              </a:rPr>
              <a:t>Model Parameters</a:t>
            </a:r>
            <a:r>
              <a:rPr lang="en-US" sz="3200" dirty="0">
                <a:solidFill>
                  <a:srgbClr val="0070C0"/>
                </a:solidFill>
              </a:rPr>
              <a:t> </a:t>
            </a: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7"/>
          <p:cNvSpPr>
            <a:spLocks noGrp="1"/>
          </p:cNvSpPr>
          <p:nvPr>
            <p:ph type="ftr" sz="quarter" idx="11"/>
          </p:nvPr>
        </p:nvSpPr>
        <p:spPr>
          <a:xfrm>
            <a:off x="1418492" y="6488329"/>
            <a:ext cx="6307016" cy="365125"/>
          </a:xfrm>
        </p:spPr>
        <p:txBody>
          <a:bodyPr/>
          <a:lstStyle/>
          <a:p>
            <a:r>
              <a:rPr lang="en-US" dirty="0"/>
              <a:t>Failures, Dynamics, Evolution and Control of the Global Risk Network By World Economic Forum</a:t>
            </a:r>
          </a:p>
        </p:txBody>
      </p:sp>
      <p:sp>
        <p:nvSpPr>
          <p:cNvPr id="13"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11</a:t>
            </a:fld>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22373621"/>
              </p:ext>
            </p:extLst>
          </p:nvPr>
        </p:nvGraphicFramePr>
        <p:xfrm>
          <a:off x="519113" y="3646488"/>
          <a:ext cx="2652712" cy="619125"/>
        </p:xfrm>
        <a:graphic>
          <a:graphicData uri="http://schemas.openxmlformats.org/presentationml/2006/ole">
            <mc:AlternateContent xmlns:mc="http://schemas.openxmlformats.org/markup-compatibility/2006">
              <mc:Choice xmlns:v="urn:schemas-microsoft-com:vml" Requires="v">
                <p:oleObj name="Equation" r:id="rId5" imgW="1092200" imgH="254000" progId="Equation.3">
                  <p:embed/>
                </p:oleObj>
              </mc:Choice>
              <mc:Fallback>
                <p:oleObj name="Equation" r:id="rId5" imgW="1092200" imgH="254000" progId="Equation.3">
                  <p:embed/>
                  <p:pic>
                    <p:nvPicPr>
                      <p:cNvPr id="0" name=""/>
                      <p:cNvPicPr/>
                      <p:nvPr/>
                    </p:nvPicPr>
                    <p:blipFill>
                      <a:blip r:embed="rId6"/>
                      <a:stretch>
                        <a:fillRect/>
                      </a:stretch>
                    </p:blipFill>
                    <p:spPr>
                      <a:xfrm>
                        <a:off x="519113" y="3646488"/>
                        <a:ext cx="2652712" cy="6191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3809378"/>
              </p:ext>
            </p:extLst>
          </p:nvPr>
        </p:nvGraphicFramePr>
        <p:xfrm>
          <a:off x="506413" y="4476750"/>
          <a:ext cx="1882775" cy="619125"/>
        </p:xfrm>
        <a:graphic>
          <a:graphicData uri="http://schemas.openxmlformats.org/presentationml/2006/ole">
            <mc:AlternateContent xmlns:mc="http://schemas.openxmlformats.org/markup-compatibility/2006">
              <mc:Choice xmlns:v="urn:schemas-microsoft-com:vml" Requires="v">
                <p:oleObj name="Equation" r:id="rId7" imgW="774700" imgH="254000" progId="Equation.3">
                  <p:embed/>
                </p:oleObj>
              </mc:Choice>
              <mc:Fallback>
                <p:oleObj name="Equation" r:id="rId7" imgW="774700" imgH="254000" progId="Equation.3">
                  <p:embed/>
                  <p:pic>
                    <p:nvPicPr>
                      <p:cNvPr id="0" name=""/>
                      <p:cNvPicPr/>
                      <p:nvPr/>
                    </p:nvPicPr>
                    <p:blipFill>
                      <a:blip r:embed="rId8"/>
                      <a:stretch>
                        <a:fillRect/>
                      </a:stretch>
                    </p:blipFill>
                    <p:spPr>
                      <a:xfrm>
                        <a:off x="506413" y="4476750"/>
                        <a:ext cx="1882775" cy="6191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99666836"/>
              </p:ext>
            </p:extLst>
          </p:nvPr>
        </p:nvGraphicFramePr>
        <p:xfrm>
          <a:off x="528638" y="5302250"/>
          <a:ext cx="2686050" cy="619125"/>
        </p:xfrm>
        <a:graphic>
          <a:graphicData uri="http://schemas.openxmlformats.org/presentationml/2006/ole">
            <mc:AlternateContent xmlns:mc="http://schemas.openxmlformats.org/markup-compatibility/2006">
              <mc:Choice xmlns:v="urn:schemas-microsoft-com:vml" Requires="v">
                <p:oleObj name="Equation" r:id="rId9" imgW="1104900" imgH="254000" progId="Equation.3">
                  <p:embed/>
                </p:oleObj>
              </mc:Choice>
              <mc:Fallback>
                <p:oleObj name="Equation" r:id="rId9" imgW="1104900" imgH="254000" progId="Equation.3">
                  <p:embed/>
                  <p:pic>
                    <p:nvPicPr>
                      <p:cNvPr id="0" name=""/>
                      <p:cNvPicPr/>
                      <p:nvPr/>
                    </p:nvPicPr>
                    <p:blipFill>
                      <a:blip r:embed="rId10"/>
                      <a:stretch>
                        <a:fillRect/>
                      </a:stretch>
                    </p:blipFill>
                    <p:spPr>
                      <a:xfrm>
                        <a:off x="528638" y="5302250"/>
                        <a:ext cx="2686050" cy="619125"/>
                      </a:xfrm>
                      <a:prstGeom prst="rect">
                        <a:avLst/>
                      </a:prstGeom>
                    </p:spPr>
                  </p:pic>
                </p:oleObj>
              </mc:Fallback>
            </mc:AlternateContent>
          </a:graphicData>
        </a:graphic>
      </p:graphicFrame>
    </p:spTree>
    <p:extLst>
      <p:ext uri="{BB962C8B-B14F-4D97-AF65-F5344CB8AC3E}">
        <p14:creationId xmlns:p14="http://schemas.microsoft.com/office/powerpoint/2010/main" val="304157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0023" y="215506"/>
            <a:ext cx="6937028" cy="3500958"/>
          </a:xfrm>
          <a:prstGeom prst="rect">
            <a:avLst/>
          </a:prstGeom>
          <a:noFill/>
        </p:spPr>
        <p:txBody>
          <a:bodyPr wrap="square" rtlCol="0">
            <a:spAutoFit/>
          </a:bodyPr>
          <a:lstStyle/>
          <a:p>
            <a:pPr algn="ctr"/>
            <a:r>
              <a:rPr lang="en-US" sz="3200" b="1" dirty="0">
                <a:solidFill>
                  <a:srgbClr val="0070C0"/>
                </a:solidFill>
              </a:rPr>
              <a:t>Outstanding Questions</a:t>
            </a:r>
          </a:p>
          <a:p>
            <a:endParaRPr lang="en-US" sz="2400" dirty="0"/>
          </a:p>
          <a:p>
            <a:pPr marL="285750" indent="-285750">
              <a:spcAft>
                <a:spcPts val="1200"/>
              </a:spcAft>
              <a:buFont typeface="Arial" panose="020B0604020202020204" pitchFamily="34" charset="0"/>
              <a:buChar char="•"/>
            </a:pPr>
            <a:r>
              <a:rPr lang="en-US" sz="2800" b="1" dirty="0"/>
              <a:t>Limits of parameter recovery</a:t>
            </a:r>
          </a:p>
          <a:p>
            <a:pPr marL="285750" indent="-285750">
              <a:spcAft>
                <a:spcPts val="1200"/>
              </a:spcAft>
              <a:buFont typeface="Arial" panose="020B0604020202020204" pitchFamily="34" charset="0"/>
              <a:buChar char="•"/>
            </a:pPr>
            <a:r>
              <a:rPr lang="en-US" sz="2800" b="1" dirty="0"/>
              <a:t>Evolution of the WEF model over years</a:t>
            </a:r>
          </a:p>
          <a:p>
            <a:pPr marL="285750" indent="-285750">
              <a:spcAft>
                <a:spcPts val="1200"/>
              </a:spcAft>
              <a:buFont typeface="Arial" panose="020B0604020202020204" pitchFamily="34" charset="0"/>
              <a:buChar char="•"/>
            </a:pPr>
            <a:r>
              <a:rPr lang="en-US" sz="2800" b="1" dirty="0"/>
              <a:t>Control of the global risk network</a:t>
            </a:r>
          </a:p>
          <a:p>
            <a:pPr marL="285750" indent="-285750">
              <a:spcAft>
                <a:spcPts val="1200"/>
              </a:spcAft>
              <a:buFont typeface="Arial" panose="020B0604020202020204" pitchFamily="34" charset="0"/>
              <a:buChar char="•"/>
            </a:pPr>
            <a:r>
              <a:rPr lang="en-US" sz="2800" b="1" dirty="0"/>
              <a:t>Conclusion</a:t>
            </a:r>
          </a:p>
          <a:p>
            <a:endParaRPr lang="en-US" sz="1350" dirty="0"/>
          </a:p>
        </p:txBody>
      </p:sp>
      <p:pic>
        <p:nvPicPr>
          <p:cNvPr id="3" name="Picture 2"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6698582" y="-66"/>
            <a:ext cx="2057400" cy="365125"/>
          </a:xfrm>
        </p:spPr>
        <p:txBody>
          <a:bodyPr/>
          <a:lstStyle/>
          <a:p>
            <a:fld id="{D3F1B240-3F4D-4CCB-BF22-0C00AAF4EE4D}" type="slidenum">
              <a:rPr lang="en-US" smtClean="0"/>
              <a:t>12</a:t>
            </a:fld>
            <a:endParaRPr lang="en-US" dirty="0"/>
          </a:p>
        </p:txBody>
      </p:sp>
      <p:sp>
        <p:nvSpPr>
          <p:cNvPr id="7" name="Footer Placeholder 7"/>
          <p:cNvSpPr>
            <a:spLocks noGrp="1"/>
          </p:cNvSpPr>
          <p:nvPr>
            <p:ph type="ftr" sz="quarter" idx="11"/>
          </p:nvPr>
        </p:nvSpPr>
        <p:spPr>
          <a:xfrm>
            <a:off x="1170023" y="6488329"/>
            <a:ext cx="6672715" cy="365125"/>
          </a:xfrm>
        </p:spPr>
        <p:txBody>
          <a:bodyPr/>
          <a:lstStyle/>
          <a:p>
            <a:r>
              <a:rPr lang="en-US" dirty="0"/>
              <a:t>Failures, Dynamics, Evolution and Control of the Global Risk Network By World Economic Forum</a:t>
            </a:r>
          </a:p>
        </p:txBody>
      </p:sp>
    </p:spTree>
    <p:extLst>
      <p:ext uri="{BB962C8B-B14F-4D97-AF65-F5344CB8AC3E}">
        <p14:creationId xmlns:p14="http://schemas.microsoft.com/office/powerpoint/2010/main" val="2469898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382" y="762475"/>
            <a:ext cx="8856618" cy="5616922"/>
          </a:xfrm>
          <a:prstGeom prst="rect">
            <a:avLst/>
          </a:prstGeom>
          <a:solidFill>
            <a:schemeClr val="bg1"/>
          </a:solidFill>
          <a:ln>
            <a:solidFill>
              <a:schemeClr val="bg1"/>
            </a:solidFill>
          </a:ln>
        </p:spPr>
        <p:txBody>
          <a:bodyPr wrap="square" rtlCol="0">
            <a:spAutoFit/>
          </a:bodyPr>
          <a:lstStyle/>
          <a:p>
            <a:pPr algn="just">
              <a:spcBef>
                <a:spcPts val="600"/>
              </a:spcBef>
              <a:spcAft>
                <a:spcPts val="600"/>
              </a:spcAft>
            </a:pPr>
            <a:r>
              <a:rPr lang="en-US" sz="2400" dirty="0">
                <a:solidFill>
                  <a:prstClr val="black"/>
                </a:solidFill>
              </a:rPr>
              <a:t>Normalizing the likelihood values, </a:t>
            </a:r>
            <a:r>
              <a:rPr lang="en-US" sz="2400" i="1" dirty="0">
                <a:solidFill>
                  <a:prstClr val="black"/>
                </a:solidFill>
              </a:rPr>
              <a:t>L</a:t>
            </a:r>
            <a:r>
              <a:rPr lang="en-US" sz="2400" i="1" baseline="-25000" dirty="0">
                <a:solidFill>
                  <a:prstClr val="black"/>
                </a:solidFill>
              </a:rPr>
              <a:t>i</a:t>
            </a:r>
            <a:r>
              <a:rPr lang="en-US" sz="2400" dirty="0">
                <a:solidFill>
                  <a:prstClr val="black"/>
                </a:solidFill>
              </a:rPr>
              <a:t>, given in the range [</a:t>
            </a:r>
            <a:r>
              <a:rPr lang="en-US" sz="2400" i="1" dirty="0">
                <a:solidFill>
                  <a:prstClr val="black"/>
                </a:solidFill>
              </a:rPr>
              <a:t>1, 5</a:t>
            </a:r>
            <a:r>
              <a:rPr lang="en-US" sz="2400" dirty="0">
                <a:solidFill>
                  <a:prstClr val="black"/>
                </a:solidFill>
              </a:rPr>
              <a:t>] to their natural range of [</a:t>
            </a:r>
            <a:r>
              <a:rPr lang="en-US" sz="2400" i="1" dirty="0">
                <a:solidFill>
                  <a:prstClr val="black"/>
                </a:solidFill>
              </a:rPr>
              <a:t>0, 1</a:t>
            </a:r>
            <a:r>
              <a:rPr lang="en-US" sz="2400" dirty="0">
                <a:solidFill>
                  <a:prstClr val="black"/>
                </a:solidFill>
              </a:rPr>
              <a:t>], we obtain:</a:t>
            </a:r>
          </a:p>
          <a:p>
            <a:pPr algn="ctr">
              <a:spcBef>
                <a:spcPts val="600"/>
              </a:spcBef>
              <a:spcAft>
                <a:spcPts val="600"/>
              </a:spcAft>
            </a:pPr>
            <a:r>
              <a:rPr lang="en-US" sz="2400" i="1" dirty="0"/>
              <a:t>N</a:t>
            </a:r>
            <a:r>
              <a:rPr lang="en-US" sz="2400" i="1" baseline="-25000" dirty="0"/>
              <a:t>I</a:t>
            </a:r>
            <a:r>
              <a:rPr lang="en-US" sz="2400" i="1" dirty="0"/>
              <a:t> = (L</a:t>
            </a:r>
            <a:r>
              <a:rPr lang="en-US" sz="2400" i="1" baseline="-25000" dirty="0"/>
              <a:t>i</a:t>
            </a:r>
            <a:r>
              <a:rPr lang="en-US" sz="2400" i="1" dirty="0"/>
              <a:t>-1)/4</a:t>
            </a:r>
            <a:endParaRPr lang="en-US" sz="2400" i="1" dirty="0">
              <a:solidFill>
                <a:srgbClr val="000000"/>
              </a:solidFill>
              <a:cs typeface="Arial" charset="0"/>
            </a:endParaRPr>
          </a:p>
          <a:p>
            <a:pPr>
              <a:spcBef>
                <a:spcPts val="600"/>
              </a:spcBef>
              <a:spcAft>
                <a:spcPts val="600"/>
              </a:spcAft>
            </a:pPr>
            <a:r>
              <a:rPr lang="en-US" sz="2400" dirty="0">
                <a:solidFill>
                  <a:prstClr val="black"/>
                </a:solidFill>
              </a:rPr>
              <a:t>This normalized likelihood values </a:t>
            </a:r>
            <a:r>
              <a:rPr lang="en-US" sz="2400" i="1" dirty="0">
                <a:solidFill>
                  <a:prstClr val="black"/>
                </a:solidFill>
              </a:rPr>
              <a:t>N</a:t>
            </a:r>
            <a:r>
              <a:rPr lang="en-US" sz="2400" i="1" baseline="-25000" dirty="0">
                <a:solidFill>
                  <a:prstClr val="black"/>
                </a:solidFill>
              </a:rPr>
              <a:t>i</a:t>
            </a:r>
            <a:r>
              <a:rPr lang="en-US" sz="2400" dirty="0">
                <a:solidFill>
                  <a:prstClr val="black"/>
                </a:solidFill>
              </a:rPr>
              <a:t> are in direct proportion to the expert assessment </a:t>
            </a:r>
            <a:r>
              <a:rPr lang="en-US" sz="2400" i="1" dirty="0">
                <a:solidFill>
                  <a:prstClr val="black"/>
                </a:solidFill>
              </a:rPr>
              <a:t>L</a:t>
            </a:r>
            <a:r>
              <a:rPr lang="en-US" sz="2400" i="1" baseline="-25000" dirty="0">
                <a:solidFill>
                  <a:prstClr val="black"/>
                </a:solidFill>
              </a:rPr>
              <a:t>i</a:t>
            </a:r>
            <a:r>
              <a:rPr lang="en-US" sz="2400" dirty="0">
                <a:solidFill>
                  <a:prstClr val="black"/>
                </a:solidFill>
              </a:rPr>
              <a:t> and for our purposes captures the node’s vulnerability to a failure.</a:t>
            </a:r>
            <a:endParaRPr lang="en-US" sz="2400" dirty="0">
              <a:solidFill>
                <a:srgbClr val="000000"/>
              </a:solidFill>
              <a:cs typeface="Arial" charset="0"/>
            </a:endParaRPr>
          </a:p>
          <a:p>
            <a:pPr>
              <a:spcAft>
                <a:spcPts val="600"/>
              </a:spcAft>
            </a:pPr>
            <a:r>
              <a:rPr lang="en-US" sz="2400" dirty="0">
                <a:solidFill>
                  <a:srgbClr val="000000"/>
                </a:solidFill>
                <a:cs typeface="Arial" charset="0"/>
              </a:rPr>
              <a:t>Probability  </a:t>
            </a:r>
            <a:r>
              <a:rPr lang="en-US" sz="2400" b="1" dirty="0">
                <a:solidFill>
                  <a:srgbClr val="C00000"/>
                </a:solidFill>
                <a:cs typeface="Arial" charset="0"/>
              </a:rPr>
              <a:t>of</a:t>
            </a:r>
            <a:r>
              <a:rPr lang="en-US" sz="2400" dirty="0">
                <a:solidFill>
                  <a:srgbClr val="C00000"/>
                </a:solidFill>
                <a:cs typeface="Arial" charset="0"/>
              </a:rPr>
              <a:t>  </a:t>
            </a:r>
            <a:r>
              <a:rPr lang="en-US" sz="2400" b="1" dirty="0">
                <a:solidFill>
                  <a:srgbClr val="C00000"/>
                </a:solidFill>
                <a:cs typeface="Arial" charset="0"/>
              </a:rPr>
              <a:t>internally triggering </a:t>
            </a:r>
            <a:r>
              <a:rPr lang="en-US" sz="2400" dirty="0">
                <a:solidFill>
                  <a:srgbClr val="000000"/>
                </a:solidFill>
                <a:cs typeface="Arial" charset="0"/>
              </a:rPr>
              <a:t>inactive risk is:</a:t>
            </a:r>
          </a:p>
          <a:p>
            <a:pPr>
              <a:spcAft>
                <a:spcPts val="600"/>
              </a:spcAft>
            </a:pPr>
            <a:r>
              <a:rPr lang="en-US" sz="2400" dirty="0">
                <a:solidFill>
                  <a:prstClr val="black"/>
                </a:solidFill>
              </a:rPr>
              <a:t>   </a:t>
            </a:r>
            <a:endParaRPr lang="en-US" sz="2400" i="1" dirty="0">
              <a:solidFill>
                <a:prstClr val="black"/>
              </a:solidFill>
            </a:endParaRPr>
          </a:p>
          <a:p>
            <a:r>
              <a:rPr lang="en-US" sz="2400" dirty="0">
                <a:solidFill>
                  <a:srgbClr val="000000"/>
                </a:solidFill>
                <a:cs typeface="Arial" charset="0"/>
              </a:rPr>
              <a:t>Probability of active risk </a:t>
            </a:r>
            <a:r>
              <a:rPr lang="en-US" sz="2400" b="1" dirty="0">
                <a:solidFill>
                  <a:srgbClr val="00B050"/>
                </a:solidFill>
                <a:cs typeface="Arial" charset="0"/>
              </a:rPr>
              <a:t>recovering</a:t>
            </a:r>
            <a:r>
              <a:rPr lang="en-US" sz="2400" dirty="0">
                <a:solidFill>
                  <a:srgbClr val="000000"/>
                </a:solidFill>
                <a:cs typeface="Arial" charset="0"/>
              </a:rPr>
              <a:t> to inactive state is:</a:t>
            </a:r>
          </a:p>
          <a:p>
            <a:r>
              <a:rPr lang="en-US" sz="2400" i="1" dirty="0">
                <a:solidFill>
                  <a:prstClr val="black"/>
                </a:solidFill>
              </a:rPr>
              <a:t>  </a:t>
            </a:r>
            <a:endParaRPr lang="en-US" sz="2800" dirty="0">
              <a:solidFill>
                <a:prstClr val="black"/>
              </a:solidFill>
            </a:endParaRPr>
          </a:p>
          <a:p>
            <a:r>
              <a:rPr lang="en-US" sz="2400" dirty="0">
                <a:solidFill>
                  <a:srgbClr val="000000"/>
                </a:solidFill>
                <a:cs typeface="Arial" charset="0"/>
              </a:rPr>
              <a:t>Probability of </a:t>
            </a:r>
            <a:r>
              <a:rPr lang="en-US" sz="2400" b="1" dirty="0">
                <a:solidFill>
                  <a:srgbClr val="C00000"/>
                </a:solidFill>
                <a:cs typeface="Arial" charset="0"/>
              </a:rPr>
              <a:t>triggering externally </a:t>
            </a:r>
            <a:r>
              <a:rPr lang="en-US" sz="2400" dirty="0">
                <a:solidFill>
                  <a:srgbClr val="000000"/>
                </a:solidFill>
                <a:cs typeface="Arial" charset="0"/>
              </a:rPr>
              <a:t>inactive risk </a:t>
            </a:r>
            <a:r>
              <a:rPr lang="en-US" sz="2400" i="1" dirty="0">
                <a:solidFill>
                  <a:srgbClr val="000000"/>
                </a:solidFill>
                <a:cs typeface="Arial" charset="0"/>
              </a:rPr>
              <a:t>i</a:t>
            </a:r>
            <a:r>
              <a:rPr lang="en-US" sz="2400" dirty="0">
                <a:solidFill>
                  <a:srgbClr val="000000"/>
                </a:solidFill>
                <a:cs typeface="Arial" charset="0"/>
              </a:rPr>
              <a:t> by active risk </a:t>
            </a:r>
            <a:r>
              <a:rPr lang="en-US" sz="2400" i="1" dirty="0">
                <a:solidFill>
                  <a:srgbClr val="000000"/>
                </a:solidFill>
                <a:cs typeface="Arial" charset="0"/>
              </a:rPr>
              <a:t>j</a:t>
            </a:r>
            <a:r>
              <a:rPr lang="en-US" sz="2400" dirty="0">
                <a:solidFill>
                  <a:srgbClr val="000000"/>
                </a:solidFill>
                <a:cs typeface="Arial" charset="0"/>
              </a:rPr>
              <a:t> is:</a:t>
            </a:r>
          </a:p>
          <a:p>
            <a:r>
              <a:rPr lang="en-US" sz="2800" i="1" dirty="0">
                <a:solidFill>
                  <a:prstClr val="black"/>
                </a:solidFill>
              </a:rPr>
              <a:t>  </a:t>
            </a:r>
            <a:endParaRPr lang="en-US" sz="2800" dirty="0">
              <a:solidFill>
                <a:srgbClr val="000000"/>
              </a:solidFill>
              <a:cs typeface="Arial" charset="0"/>
            </a:endParaRPr>
          </a:p>
          <a:p>
            <a:endParaRPr lang="en-US" sz="2400" dirty="0">
              <a:solidFill>
                <a:srgbClr val="000000"/>
              </a:solidFill>
              <a:cs typeface="Arial" charset="0"/>
            </a:endParaRPr>
          </a:p>
        </p:txBody>
      </p:sp>
      <p:pic>
        <p:nvPicPr>
          <p:cNvPr id="7" name="Picture 6"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87382" y="174061"/>
            <a:ext cx="8704218" cy="584775"/>
          </a:xfrm>
          <a:prstGeom prst="rect">
            <a:avLst/>
          </a:prstGeom>
          <a:noFill/>
        </p:spPr>
        <p:txBody>
          <a:bodyPr wrap="square" rtlCol="0">
            <a:spAutoFit/>
          </a:bodyPr>
          <a:lstStyle/>
          <a:p>
            <a:pPr algn="ctr"/>
            <a:r>
              <a:rPr lang="en-US" sz="3200" b="1" dirty="0">
                <a:solidFill>
                  <a:srgbClr val="0070C0"/>
                </a:solidFill>
              </a:rPr>
              <a:t>Model Parameters</a:t>
            </a:r>
            <a:r>
              <a:rPr lang="en-US" sz="3200" dirty="0">
                <a:solidFill>
                  <a:srgbClr val="0070C0"/>
                </a:solidFill>
              </a:rPr>
              <a:t> </a:t>
            </a: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7"/>
          <p:cNvSpPr>
            <a:spLocks noGrp="1"/>
          </p:cNvSpPr>
          <p:nvPr>
            <p:ph type="ftr" sz="quarter" idx="11"/>
          </p:nvPr>
        </p:nvSpPr>
        <p:spPr>
          <a:xfrm>
            <a:off x="1295400" y="6480241"/>
            <a:ext cx="6553200" cy="365125"/>
          </a:xfrm>
        </p:spPr>
        <p:txBody>
          <a:bodyPr/>
          <a:lstStyle/>
          <a:p>
            <a:r>
              <a:rPr lang="en-US" dirty="0"/>
              <a:t>Failures, Dynamics, Evolution and Control of the Global Risk Network By World Economic Forum</a:t>
            </a:r>
          </a:p>
        </p:txBody>
      </p:sp>
      <p:sp>
        <p:nvSpPr>
          <p:cNvPr id="13"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13</a:t>
            </a:fld>
            <a:endParaRPr lang="en-US" dirty="0"/>
          </a:p>
        </p:txBody>
      </p:sp>
      <p:graphicFrame>
        <p:nvGraphicFramePr>
          <p:cNvPr id="14" name="Object 13"/>
          <p:cNvGraphicFramePr>
            <a:graphicFrameLocks noChangeAspect="1"/>
          </p:cNvGraphicFramePr>
          <p:nvPr/>
        </p:nvGraphicFramePr>
        <p:xfrm>
          <a:off x="519113" y="3646488"/>
          <a:ext cx="2652712" cy="619125"/>
        </p:xfrm>
        <a:graphic>
          <a:graphicData uri="http://schemas.openxmlformats.org/presentationml/2006/ole">
            <mc:AlternateContent xmlns:mc="http://schemas.openxmlformats.org/markup-compatibility/2006">
              <mc:Choice xmlns:v="urn:schemas-microsoft-com:vml" Requires="v">
                <p:oleObj name="Equation" r:id="rId5" imgW="1092200" imgH="254000" progId="Equation.3">
                  <p:embed/>
                </p:oleObj>
              </mc:Choice>
              <mc:Fallback>
                <p:oleObj name="Equation" r:id="rId5" imgW="1092200" imgH="254000" progId="Equation.3">
                  <p:embed/>
                  <p:pic>
                    <p:nvPicPr>
                      <p:cNvPr id="14" name="Object 13"/>
                      <p:cNvPicPr/>
                      <p:nvPr/>
                    </p:nvPicPr>
                    <p:blipFill>
                      <a:blip r:embed="rId6"/>
                      <a:stretch>
                        <a:fillRect/>
                      </a:stretch>
                    </p:blipFill>
                    <p:spPr>
                      <a:xfrm>
                        <a:off x="519113" y="3646488"/>
                        <a:ext cx="2652712" cy="619125"/>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506413" y="4476750"/>
          <a:ext cx="1882775" cy="619125"/>
        </p:xfrm>
        <a:graphic>
          <a:graphicData uri="http://schemas.openxmlformats.org/presentationml/2006/ole">
            <mc:AlternateContent xmlns:mc="http://schemas.openxmlformats.org/markup-compatibility/2006">
              <mc:Choice xmlns:v="urn:schemas-microsoft-com:vml" Requires="v">
                <p:oleObj name="Equation" r:id="rId7" imgW="774700" imgH="254000" progId="Equation.3">
                  <p:embed/>
                </p:oleObj>
              </mc:Choice>
              <mc:Fallback>
                <p:oleObj name="Equation" r:id="rId7" imgW="774700" imgH="254000" progId="Equation.3">
                  <p:embed/>
                  <p:pic>
                    <p:nvPicPr>
                      <p:cNvPr id="15" name="Object 14"/>
                      <p:cNvPicPr/>
                      <p:nvPr/>
                    </p:nvPicPr>
                    <p:blipFill>
                      <a:blip r:embed="rId8"/>
                      <a:stretch>
                        <a:fillRect/>
                      </a:stretch>
                    </p:blipFill>
                    <p:spPr>
                      <a:xfrm>
                        <a:off x="506413" y="4476750"/>
                        <a:ext cx="1882775" cy="619125"/>
                      </a:xfrm>
                      <a:prstGeom prst="rect">
                        <a:avLst/>
                      </a:prstGeom>
                    </p:spPr>
                  </p:pic>
                </p:oleObj>
              </mc:Fallback>
            </mc:AlternateContent>
          </a:graphicData>
        </a:graphic>
      </p:graphicFrame>
      <p:graphicFrame>
        <p:nvGraphicFramePr>
          <p:cNvPr id="16" name="Object 15"/>
          <p:cNvGraphicFramePr>
            <a:graphicFrameLocks noChangeAspect="1"/>
          </p:cNvGraphicFramePr>
          <p:nvPr/>
        </p:nvGraphicFramePr>
        <p:xfrm>
          <a:off x="528638" y="5302250"/>
          <a:ext cx="2686050" cy="619125"/>
        </p:xfrm>
        <a:graphic>
          <a:graphicData uri="http://schemas.openxmlformats.org/presentationml/2006/ole">
            <mc:AlternateContent xmlns:mc="http://schemas.openxmlformats.org/markup-compatibility/2006">
              <mc:Choice xmlns:v="urn:schemas-microsoft-com:vml" Requires="v">
                <p:oleObj name="Equation" r:id="rId9" imgW="1104900" imgH="254000" progId="Equation.3">
                  <p:embed/>
                </p:oleObj>
              </mc:Choice>
              <mc:Fallback>
                <p:oleObj name="Equation" r:id="rId9" imgW="1104900" imgH="254000" progId="Equation.3">
                  <p:embed/>
                  <p:pic>
                    <p:nvPicPr>
                      <p:cNvPr id="16" name="Object 15"/>
                      <p:cNvPicPr/>
                      <p:nvPr/>
                    </p:nvPicPr>
                    <p:blipFill>
                      <a:blip r:embed="rId10"/>
                      <a:stretch>
                        <a:fillRect/>
                      </a:stretch>
                    </p:blipFill>
                    <p:spPr>
                      <a:xfrm>
                        <a:off x="528638" y="5302250"/>
                        <a:ext cx="2686050" cy="619125"/>
                      </a:xfrm>
                      <a:prstGeom prst="rect">
                        <a:avLst/>
                      </a:prstGeom>
                    </p:spPr>
                  </p:pic>
                </p:oleObj>
              </mc:Fallback>
            </mc:AlternateContent>
          </a:graphicData>
        </a:graphic>
      </p:graphicFrame>
    </p:spTree>
    <p:extLst>
      <p:ext uri="{BB962C8B-B14F-4D97-AF65-F5344CB8AC3E}">
        <p14:creationId xmlns:p14="http://schemas.microsoft.com/office/powerpoint/2010/main" val="312421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064" y="207818"/>
            <a:ext cx="7616536" cy="584775"/>
          </a:xfrm>
          <a:prstGeom prst="rect">
            <a:avLst/>
          </a:prstGeom>
          <a:noFill/>
        </p:spPr>
        <p:txBody>
          <a:bodyPr wrap="square" rtlCol="0">
            <a:spAutoFit/>
          </a:bodyPr>
          <a:lstStyle/>
          <a:p>
            <a:pPr algn="ctr"/>
            <a:r>
              <a:rPr lang="en-US" sz="3200" b="1" dirty="0">
                <a:solidFill>
                  <a:srgbClr val="0070C0"/>
                </a:solidFill>
              </a:rPr>
              <a:t>Parameter Recovery Formulation</a:t>
            </a:r>
          </a:p>
        </p:txBody>
      </p:sp>
      <mc:AlternateContent xmlns:mc="http://schemas.openxmlformats.org/markup-compatibility/2006" xmlns:a14="http://schemas.microsoft.com/office/drawing/2010/main">
        <mc:Choice Requires="a14">
          <p:sp>
            <p:nvSpPr>
              <p:cNvPr id="3" name="TextBox 2"/>
              <p:cNvSpPr txBox="1"/>
              <p:nvPr/>
            </p:nvSpPr>
            <p:spPr>
              <a:xfrm>
                <a:off x="0" y="843203"/>
                <a:ext cx="9144000" cy="3724096"/>
              </a:xfrm>
              <a:prstGeom prst="rect">
                <a:avLst/>
              </a:prstGeom>
              <a:noFill/>
            </p:spPr>
            <p:txBody>
              <a:bodyPr wrap="square" rtlCol="0">
                <a:spAutoFit/>
              </a:bodyPr>
              <a:lstStyle/>
              <a:p>
                <a:r>
                  <a:rPr lang="en-US" sz="2000" dirty="0"/>
                  <a:t>We have four parameters for each </a:t>
                </a:r>
                <a:r>
                  <a:rPr lang="en-US" sz="2000" b="1" dirty="0">
                    <a:solidFill>
                      <a:srgbClr val="FF0000"/>
                    </a:solidFill>
                  </a:rPr>
                  <a:t>Poisson process</a:t>
                </a:r>
                <a:r>
                  <a:rPr lang="en-US" sz="2000" dirty="0"/>
                  <a:t>. The relationship between the intensities and parameters are:</a:t>
                </a:r>
                <a:endParaRPr lang="en-US" dirty="0"/>
              </a:p>
              <a:p>
                <a:pPr algn="just"/>
                <a:endParaRPr lang="en-US" sz="2000" i="1" dirty="0">
                  <a:latin typeface="Cambria Math"/>
                </a:endParaRPr>
              </a:p>
              <a:p>
                <a:pPr algn="just"/>
                <a:endParaRPr lang="en-US" sz="2000" i="1" dirty="0">
                  <a:latin typeface="Cambria Math"/>
                </a:endParaRPr>
              </a:p>
              <a:p>
                <a:pPr algn="just"/>
                <a:endParaRPr lang="en-US" sz="2000" i="1" dirty="0">
                  <a:latin typeface="Cambria Math"/>
                </a:endParaRPr>
              </a:p>
              <a:p>
                <a:pPr algn="just"/>
                <a:r>
                  <a:rPr lang="en-US" sz="2000" i="1" dirty="0"/>
                  <a:t>N</a:t>
                </a:r>
                <a:r>
                  <a:rPr lang="en-US" sz="2000" i="1" baseline="-25000" dirty="0"/>
                  <a:t>i</a:t>
                </a:r>
                <a:r>
                  <a:rPr lang="en-US" sz="2000" dirty="0"/>
                  <a:t> reflects the properties of risk </a:t>
                </a:r>
                <a:r>
                  <a:rPr lang="en-US" sz="2000" i="1" dirty="0"/>
                  <a:t>i</a:t>
                </a:r>
                <a:r>
                  <a:rPr lang="en-US" sz="2000" dirty="0"/>
                  <a:t>. </a:t>
                </a:r>
              </a:p>
              <a:p>
                <a:pPr algn="just"/>
                <a:endParaRPr lang="en-US" dirty="0"/>
              </a:p>
              <a:p>
                <a:pPr algn="just"/>
                <a:r>
                  <a:rPr lang="en-US" sz="2000" dirty="0"/>
                  <a:t>To find the optimal values for the parameters, we implement parameter recovery on the historical data using </a:t>
                </a:r>
                <a:r>
                  <a:rPr lang="en-US" sz="2000" b="1" dirty="0">
                    <a:solidFill>
                      <a:srgbClr val="FF0000"/>
                    </a:solidFill>
                  </a:rPr>
                  <a:t>Maximum Likelihood Estimation (MLE)</a:t>
                </a:r>
                <a:r>
                  <a:rPr lang="en-US" sz="2000" b="1" dirty="0">
                    <a:solidFill>
                      <a:srgbClr val="0070C0"/>
                    </a:solidFill>
                  </a:rPr>
                  <a:t>. </a:t>
                </a:r>
                <a:r>
                  <a:rPr lang="en-US" sz="2000" dirty="0"/>
                  <a:t>The likelihood </a:t>
                </a:r>
                <a:r>
                  <a:rPr lang="en-US" sz="2000" i="1" dirty="0"/>
                  <a:t>L() </a:t>
                </a:r>
                <a:r>
                  <a:rPr lang="en-US" sz="2000" dirty="0"/>
                  <a:t>of observing a sequence </a:t>
                </a:r>
                <a14:m>
                  <m:oMath xmlns:m="http://schemas.openxmlformats.org/officeDocument/2006/math">
                    <m:r>
                      <a:rPr lang="en-US" sz="2000" b="0" i="1" smtClean="0">
                        <a:latin typeface="Cambria Math"/>
                      </a:rPr>
                      <m:t>𝑆</m:t>
                    </m:r>
                    <m:d>
                      <m:dPr>
                        <m:ctrlPr>
                          <a:rPr lang="en-US" sz="2000" b="0" i="1" smtClean="0">
                            <a:latin typeface="Cambria Math" panose="02040503050406030204" pitchFamily="18" charset="0"/>
                          </a:rPr>
                        </m:ctrlPr>
                      </m:dPr>
                      <m:e>
                        <m:r>
                          <a:rPr lang="en-US" sz="2000" b="0" i="1" smtClean="0">
                            <a:latin typeface="Cambria Math"/>
                          </a:rPr>
                          <m:t>1</m:t>
                        </m:r>
                      </m:e>
                    </m:d>
                    <m:r>
                      <a:rPr lang="en-US" sz="2000" b="0" i="1" smtClean="0">
                        <a:latin typeface="Cambria Math"/>
                        <a:ea typeface="Cambria Math"/>
                      </a:rPr>
                      <m:t>→</m:t>
                    </m:r>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2</m:t>
                        </m:r>
                      </m:e>
                    </m:d>
                    <m:r>
                      <a:rPr lang="en-US" sz="2000" b="0" i="1" smtClean="0">
                        <a:latin typeface="Cambria Math"/>
                        <a:ea typeface="Cambria Math"/>
                      </a:rPr>
                      <m:t>,⋯</m:t>
                    </m:r>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𝑇</m:t>
                        </m:r>
                        <m:r>
                          <a:rPr lang="en-US" sz="2000" b="0" i="1" smtClean="0">
                            <a:latin typeface="Cambria Math"/>
                            <a:ea typeface="Cambria Math"/>
                          </a:rPr>
                          <m:t>−1</m:t>
                        </m:r>
                      </m:e>
                    </m:d>
                    <m:r>
                      <a:rPr lang="en-US" sz="2000" b="0" i="1" smtClean="0">
                        <a:latin typeface="Cambria Math"/>
                        <a:ea typeface="Cambria Math"/>
                      </a:rPr>
                      <m:t>→</m:t>
                    </m:r>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𝑇</m:t>
                        </m:r>
                      </m:e>
                    </m:d>
                  </m:oMath>
                </a14:m>
                <a:r>
                  <a:rPr lang="en-US" sz="2000" dirty="0"/>
                  <a:t> of risk materialization events, where </a:t>
                </a:r>
                <a:r>
                  <a:rPr lang="en-US" sz="2000" i="1" dirty="0"/>
                  <a:t>S(t)</a:t>
                </a:r>
                <a:r>
                  <a:rPr lang="en-US" sz="2000" dirty="0"/>
                  <a:t> denotes the state of all risks at step </a:t>
                </a:r>
                <a:r>
                  <a:rPr lang="en-US" sz="2000" i="1" dirty="0"/>
                  <a:t>t</a:t>
                </a:r>
                <a:r>
                  <a:rPr lang="en-US" sz="2000" dirty="0"/>
                  <a:t>, can be written as:</a:t>
                </a: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0" y="843203"/>
                <a:ext cx="9144000" cy="3724096"/>
              </a:xfrm>
              <a:prstGeom prst="rect">
                <a:avLst/>
              </a:prstGeom>
              <a:blipFill>
                <a:blip r:embed="rId2"/>
                <a:stretch>
                  <a:fillRect l="-667" t="-818" r="-667"/>
                </a:stretch>
              </a:blipFill>
            </p:spPr>
            <p:txBody>
              <a:bodyPr/>
              <a:lstStyle/>
              <a:p>
                <a:r>
                  <a:rPr lang="en-US">
                    <a:noFill/>
                  </a:rPr>
                  <a:t> </a:t>
                </a:r>
              </a:p>
            </p:txBody>
          </p:sp>
        </mc:Fallback>
      </mc:AlternateContent>
      <p:pic>
        <p:nvPicPr>
          <p:cNvPr id="6" name="Picture 5"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7"/>
          <p:cNvSpPr>
            <a:spLocks noGrp="1"/>
          </p:cNvSpPr>
          <p:nvPr>
            <p:ph type="ftr" sz="quarter" idx="11"/>
          </p:nvPr>
        </p:nvSpPr>
        <p:spPr>
          <a:xfrm>
            <a:off x="1371601" y="6488329"/>
            <a:ext cx="6588368" cy="365125"/>
          </a:xfrm>
        </p:spPr>
        <p:txBody>
          <a:bodyPr/>
          <a:lstStyle/>
          <a:p>
            <a:r>
              <a:rPr lang="en-US" dirty="0"/>
              <a:t>Failures, Dynamics, Evolution and Control of the Global Risk Network By World Economic Forum</a:t>
            </a:r>
          </a:p>
        </p:txBody>
      </p:sp>
      <mc:AlternateContent xmlns:mc="http://schemas.openxmlformats.org/markup-compatibility/2006" xmlns:a14="http://schemas.microsoft.com/office/drawing/2010/main">
        <mc:Choice Requires="a14">
          <p:sp>
            <p:nvSpPr>
              <p:cNvPr id="5" name="TextBox 4"/>
              <p:cNvSpPr txBox="1"/>
              <p:nvPr/>
            </p:nvSpPr>
            <p:spPr>
              <a:xfrm>
                <a:off x="0" y="4961082"/>
                <a:ext cx="9144000" cy="720710"/>
              </a:xfrm>
              <a:prstGeom prst="rect">
                <a:avLst/>
              </a:prstGeom>
              <a:noFill/>
            </p:spPr>
            <p:txBody>
              <a:bodyPr wrap="square" rtlCol="0">
                <a:spAutoFit/>
              </a:bodyPr>
              <a:lstStyle/>
              <a:p>
                <a:pPr algn="just"/>
                <a:r>
                  <a:rPr lang="en-US" sz="2000" dirty="0"/>
                  <a:t>where </a:t>
                </a:r>
                <a:r>
                  <a:rPr lang="en-US" sz="2000" i="1" dirty="0"/>
                  <a:t>T</a:t>
                </a:r>
                <a:r>
                  <a:rPr lang="en-US" sz="2000" dirty="0"/>
                  <a:t> is total size of historical data, </a:t>
                </a:r>
                <a:r>
                  <a:rPr lang="en-US" sz="2000" i="1" dirty="0"/>
                  <a:t>R</a:t>
                </a:r>
                <a:r>
                  <a:rPr lang="en-US" sz="2000" dirty="0"/>
                  <a:t> is the number of risks, </a:t>
                </a:r>
                <a:r>
                  <a:rPr lang="en-US" sz="2000" i="1" dirty="0"/>
                  <a:t>s</a:t>
                </a:r>
                <a:r>
                  <a:rPr lang="en-US" sz="2000" i="1" baseline="-25000" dirty="0"/>
                  <a:t>i</a:t>
                </a:r>
                <a:r>
                  <a:rPr lang="en-US" sz="2000" i="1" dirty="0"/>
                  <a:t>(t)</a:t>
                </a:r>
                <a:r>
                  <a:rPr lang="en-US" sz="2000" dirty="0"/>
                  <a:t> is the state of risk </a:t>
                </a:r>
                <a:r>
                  <a:rPr lang="en-US" sz="2000" i="1" dirty="0"/>
                  <a:t>i </a:t>
                </a:r>
                <a:r>
                  <a:rPr lang="en-US" sz="2000" dirty="0"/>
                  <a:t>at step t, and</a:t>
                </a:r>
                <a14:m>
                  <m:oMath xmlns:m="http://schemas.openxmlformats.org/officeDocument/2006/math">
                    <m:r>
                      <a:rPr lang="en-US" sz="2000" i="1">
                        <a:latin typeface="Cambria Math"/>
                      </a:rPr>
                      <m:t> </m:t>
                    </m:r>
                    <m:sSup>
                      <m:sSupPr>
                        <m:ctrlPr>
                          <a:rPr lang="en-US" sz="2000" b="0" i="1" smtClean="0">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a:rPr>
                              <m:t>𝑝</m:t>
                            </m:r>
                          </m:e>
                          <m:sub>
                            <m:r>
                              <a:rPr lang="en-US" sz="2000" i="1">
                                <a:latin typeface="Cambria Math"/>
                              </a:rPr>
                              <m:t>𝑖</m:t>
                            </m:r>
                          </m:sub>
                        </m:sSub>
                        <m:r>
                          <a:rPr lang="en-US" sz="2000" i="1">
                            <a:latin typeface="Cambria Math"/>
                          </a:rPr>
                          <m:t>(</m:t>
                        </m:r>
                        <m:r>
                          <a:rPr lang="en-US" sz="2000" i="1">
                            <a:latin typeface="Cambria Math"/>
                          </a:rPr>
                          <m:t>𝑡</m:t>
                        </m:r>
                        <m:r>
                          <a:rPr lang="en-US" sz="2000" b="0" i="1" smtClean="0">
                            <a:latin typeface="Cambria Math"/>
                          </a:rPr>
                          <m:t>)</m:t>
                        </m:r>
                      </m:e>
                      <m:sup>
                        <m:sSub>
                          <m:sSubPr>
                            <m:ctrlPr>
                              <a:rPr lang="en-US" sz="2000" b="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𝑖</m:t>
                            </m:r>
                          </m:sub>
                        </m:sSub>
                        <m:r>
                          <a:rPr lang="en-US" sz="2000" b="0" i="1" smtClean="0">
                            <a:latin typeface="Cambria Math"/>
                          </a:rPr>
                          <m:t>(</m:t>
                        </m:r>
                        <m:r>
                          <a:rPr lang="en-US" sz="2000" b="0" i="1" smtClean="0">
                            <a:latin typeface="Cambria Math"/>
                          </a:rPr>
                          <m:t>𝑡</m:t>
                        </m:r>
                        <m:r>
                          <a:rPr lang="en-US" sz="2000" b="0" i="1" smtClean="0">
                            <a:latin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𝑠</m:t>
                            </m:r>
                          </m:e>
                          <m:sub>
                            <m:r>
                              <a:rPr lang="en-US" sz="2000" b="0" i="1" smtClean="0">
                                <a:latin typeface="Cambria Math"/>
                                <a:ea typeface="Cambria Math"/>
                              </a:rPr>
                              <m:t>𝑖</m:t>
                            </m:r>
                          </m:sub>
                        </m:sSub>
                        <m:r>
                          <a:rPr lang="en-US" sz="2000" b="0" i="1" smtClean="0">
                            <a:latin typeface="Cambria Math"/>
                            <a:ea typeface="Cambria Math"/>
                          </a:rPr>
                          <m:t>(</m:t>
                        </m:r>
                        <m:r>
                          <a:rPr lang="en-US" sz="2000" b="0" i="1" smtClean="0">
                            <a:latin typeface="Cambria Math"/>
                            <a:ea typeface="Cambria Math"/>
                          </a:rPr>
                          <m:t>𝑡</m:t>
                        </m:r>
                        <m:r>
                          <a:rPr lang="en-US" sz="2000" b="0" i="1" smtClean="0">
                            <a:latin typeface="Cambria Math"/>
                            <a:ea typeface="Cambria Math"/>
                          </a:rPr>
                          <m:t>+1)</m:t>
                        </m:r>
                      </m:sup>
                    </m:sSup>
                  </m:oMath>
                </a14:m>
                <a:r>
                  <a:rPr lang="en-US" sz="2000" dirty="0"/>
                  <a:t> denotes the probability of transition for risk </a:t>
                </a:r>
                <a:r>
                  <a:rPr lang="en-US" sz="2000" i="1" dirty="0"/>
                  <a:t>i </a:t>
                </a:r>
                <a:r>
                  <a:rPr lang="en-US" sz="2000" dirty="0"/>
                  <a:t>at step</a:t>
                </a:r>
                <a:r>
                  <a:rPr lang="en-US" sz="2000" i="1" dirty="0"/>
                  <a:t> t</a:t>
                </a:r>
                <a:r>
                  <a:rPr lang="en-US" sz="20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0" y="4961082"/>
                <a:ext cx="9144000" cy="720710"/>
              </a:xfrm>
              <a:prstGeom prst="rect">
                <a:avLst/>
              </a:prstGeom>
              <a:blipFill>
                <a:blip r:embed="rId5"/>
                <a:stretch>
                  <a:fillRect l="-667" t="-5085" r="-667" b="-14407"/>
                </a:stretch>
              </a:blipFill>
            </p:spPr>
            <p:txBody>
              <a:bodyPr/>
              <a:lstStyle/>
              <a:p>
                <a:r>
                  <a:rPr lang="en-US">
                    <a:noFill/>
                  </a:rPr>
                  <a:t> </a:t>
                </a:r>
              </a:p>
            </p:txBody>
          </p:sp>
        </mc:Fallback>
      </mc:AlternateContent>
      <p:graphicFrame>
        <p:nvGraphicFramePr>
          <p:cNvPr id="12" name="Object 11"/>
          <p:cNvGraphicFramePr>
            <a:graphicFrameLocks noChangeAspect="1"/>
          </p:cNvGraphicFramePr>
          <p:nvPr/>
        </p:nvGraphicFramePr>
        <p:xfrm>
          <a:off x="3998913" y="1169988"/>
          <a:ext cx="2670175" cy="588962"/>
        </p:xfrm>
        <a:graphic>
          <a:graphicData uri="http://schemas.openxmlformats.org/presentationml/2006/ole">
            <mc:AlternateContent xmlns:mc="http://schemas.openxmlformats.org/markup-compatibility/2006">
              <mc:Choice xmlns:v="urn:schemas-microsoft-com:vml" Requires="v">
                <p:oleObj name="Equation" r:id="rId6" imgW="1155700" imgH="254000" progId="Equation.3">
                  <p:embed/>
                </p:oleObj>
              </mc:Choice>
              <mc:Fallback>
                <p:oleObj name="Equation" r:id="rId6" imgW="1155700" imgH="254000" progId="Equation.3">
                  <p:embed/>
                  <p:pic>
                    <p:nvPicPr>
                      <p:cNvPr id="12" name="Object 11"/>
                      <p:cNvPicPr/>
                      <p:nvPr/>
                    </p:nvPicPr>
                    <p:blipFill>
                      <a:blip r:embed="rId7"/>
                      <a:stretch>
                        <a:fillRect/>
                      </a:stretch>
                    </p:blipFill>
                    <p:spPr>
                      <a:xfrm>
                        <a:off x="3998913" y="1169988"/>
                        <a:ext cx="2670175" cy="588962"/>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3989388" y="1619250"/>
          <a:ext cx="2698750" cy="588963"/>
        </p:xfrm>
        <a:graphic>
          <a:graphicData uri="http://schemas.openxmlformats.org/presentationml/2006/ole">
            <mc:AlternateContent xmlns:mc="http://schemas.openxmlformats.org/markup-compatibility/2006">
              <mc:Choice xmlns:v="urn:schemas-microsoft-com:vml" Requires="v">
                <p:oleObj name="Equation" r:id="rId8" imgW="1168400" imgH="254000" progId="Equation.3">
                  <p:embed/>
                </p:oleObj>
              </mc:Choice>
              <mc:Fallback>
                <p:oleObj name="Equation" r:id="rId8" imgW="1168400" imgH="254000" progId="Equation.3">
                  <p:embed/>
                  <p:pic>
                    <p:nvPicPr>
                      <p:cNvPr id="13" name="Object 12"/>
                      <p:cNvPicPr/>
                      <p:nvPr/>
                    </p:nvPicPr>
                    <p:blipFill>
                      <a:blip r:embed="rId9"/>
                      <a:stretch>
                        <a:fillRect/>
                      </a:stretch>
                    </p:blipFill>
                    <p:spPr>
                      <a:xfrm>
                        <a:off x="3989388" y="1619250"/>
                        <a:ext cx="2698750" cy="588963"/>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3995738" y="2089150"/>
          <a:ext cx="2228850" cy="588963"/>
        </p:xfrm>
        <a:graphic>
          <a:graphicData uri="http://schemas.openxmlformats.org/presentationml/2006/ole">
            <mc:AlternateContent xmlns:mc="http://schemas.openxmlformats.org/markup-compatibility/2006">
              <mc:Choice xmlns:v="urn:schemas-microsoft-com:vml" Requires="v">
                <p:oleObj name="Equation" r:id="rId10" imgW="965200" imgH="254000" progId="Equation.3">
                  <p:embed/>
                </p:oleObj>
              </mc:Choice>
              <mc:Fallback>
                <p:oleObj name="Equation" r:id="rId10" imgW="965200" imgH="254000" progId="Equation.3">
                  <p:embed/>
                  <p:pic>
                    <p:nvPicPr>
                      <p:cNvPr id="14" name="Object 13"/>
                      <p:cNvPicPr/>
                      <p:nvPr/>
                    </p:nvPicPr>
                    <p:blipFill>
                      <a:blip r:embed="rId11"/>
                      <a:stretch>
                        <a:fillRect/>
                      </a:stretch>
                    </p:blipFill>
                    <p:spPr>
                      <a:xfrm>
                        <a:off x="3995738" y="2089150"/>
                        <a:ext cx="2228850" cy="588963"/>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1025525" y="4102100"/>
          <a:ext cx="7494588" cy="939800"/>
        </p:xfrm>
        <a:graphic>
          <a:graphicData uri="http://schemas.openxmlformats.org/presentationml/2006/ole">
            <mc:AlternateContent xmlns:mc="http://schemas.openxmlformats.org/markup-compatibility/2006">
              <mc:Choice xmlns:v="urn:schemas-microsoft-com:vml" Requires="v">
                <p:oleObj name="Equation" r:id="rId12" imgW="3759200" imgH="469900" progId="Equation.3">
                  <p:embed/>
                </p:oleObj>
              </mc:Choice>
              <mc:Fallback>
                <p:oleObj name="Equation" r:id="rId12" imgW="3759200" imgH="469900" progId="Equation.3">
                  <p:embed/>
                  <p:pic>
                    <p:nvPicPr>
                      <p:cNvPr id="15" name="Object 14"/>
                      <p:cNvPicPr/>
                      <p:nvPr/>
                    </p:nvPicPr>
                    <p:blipFill>
                      <a:blip r:embed="rId13"/>
                      <a:stretch>
                        <a:fillRect/>
                      </a:stretch>
                    </p:blipFill>
                    <p:spPr>
                      <a:xfrm>
                        <a:off x="1025525" y="4102100"/>
                        <a:ext cx="7494588" cy="939800"/>
                      </a:xfrm>
                      <a:prstGeom prst="rect">
                        <a:avLst/>
                      </a:prstGeom>
                    </p:spPr>
                  </p:pic>
                </p:oleObj>
              </mc:Fallback>
            </mc:AlternateContent>
          </a:graphicData>
        </a:graphic>
      </p:graphicFrame>
      <p:sp>
        <p:nvSpPr>
          <p:cNvPr id="16"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14</a:t>
            </a:fld>
            <a:endParaRPr lang="en-US" dirty="0"/>
          </a:p>
        </p:txBody>
      </p:sp>
      <p:sp>
        <p:nvSpPr>
          <p:cNvPr id="4" name="TextBox 3"/>
          <p:cNvSpPr txBox="1"/>
          <p:nvPr/>
        </p:nvSpPr>
        <p:spPr>
          <a:xfrm>
            <a:off x="447700" y="5735637"/>
            <a:ext cx="7934300" cy="984885"/>
          </a:xfrm>
          <a:prstGeom prst="rect">
            <a:avLst/>
          </a:prstGeom>
          <a:noFill/>
        </p:spPr>
        <p:txBody>
          <a:bodyPr wrap="square" rtlCol="0">
            <a:spAutoFit/>
          </a:bodyPr>
          <a:lstStyle/>
          <a:p>
            <a:pPr algn="ctr"/>
            <a:r>
              <a:rPr lang="en-US" sz="2000" b="1" dirty="0">
                <a:solidFill>
                  <a:srgbClr val="C00000"/>
                </a:solidFill>
              </a:rPr>
              <a:t>The optimal values for parameters are those that maximize the likelihood  of observing  the historical data with the assumed distribution</a:t>
            </a:r>
            <a:r>
              <a:rPr lang="en-US" sz="1600" b="1" dirty="0">
                <a:solidFill>
                  <a:srgbClr val="C00000"/>
                </a:solidFill>
              </a:rPr>
              <a:t>. </a:t>
            </a:r>
          </a:p>
          <a:p>
            <a:pPr algn="ctr"/>
            <a:endParaRPr lang="en-US" b="1" dirty="0">
              <a:solidFill>
                <a:srgbClr val="0070C0"/>
              </a:solidFill>
            </a:endParaRPr>
          </a:p>
        </p:txBody>
      </p:sp>
    </p:spTree>
    <p:extLst>
      <p:ext uri="{BB962C8B-B14F-4D97-AF65-F5344CB8AC3E}">
        <p14:creationId xmlns:p14="http://schemas.microsoft.com/office/powerpoint/2010/main" val="1179278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064" y="207818"/>
            <a:ext cx="7616536" cy="584775"/>
          </a:xfrm>
          <a:prstGeom prst="rect">
            <a:avLst/>
          </a:prstGeom>
          <a:noFill/>
        </p:spPr>
        <p:txBody>
          <a:bodyPr wrap="square" rtlCol="0">
            <a:spAutoFit/>
          </a:bodyPr>
          <a:lstStyle/>
          <a:p>
            <a:pPr algn="ctr"/>
            <a:r>
              <a:rPr lang="en-US" sz="3200" b="1" dirty="0">
                <a:solidFill>
                  <a:srgbClr val="0070C0"/>
                </a:solidFill>
              </a:rPr>
              <a:t>Parameter Recovery Formulation</a:t>
            </a:r>
          </a:p>
        </p:txBody>
      </p:sp>
      <mc:AlternateContent xmlns:mc="http://schemas.openxmlformats.org/markup-compatibility/2006" xmlns:a14="http://schemas.microsoft.com/office/drawing/2010/main">
        <mc:Choice Requires="a14">
          <p:sp>
            <p:nvSpPr>
              <p:cNvPr id="3" name="TextBox 2"/>
              <p:cNvSpPr txBox="1"/>
              <p:nvPr/>
            </p:nvSpPr>
            <p:spPr>
              <a:xfrm>
                <a:off x="0" y="843203"/>
                <a:ext cx="9144000" cy="3724096"/>
              </a:xfrm>
              <a:prstGeom prst="rect">
                <a:avLst/>
              </a:prstGeom>
              <a:noFill/>
            </p:spPr>
            <p:txBody>
              <a:bodyPr wrap="square" rtlCol="0">
                <a:spAutoFit/>
              </a:bodyPr>
              <a:lstStyle/>
              <a:p>
                <a:r>
                  <a:rPr lang="en-US" sz="2000" dirty="0"/>
                  <a:t>We have four parameters for each </a:t>
                </a:r>
                <a:r>
                  <a:rPr lang="en-US" sz="2000" b="1" dirty="0">
                    <a:solidFill>
                      <a:srgbClr val="FF0000"/>
                    </a:solidFill>
                  </a:rPr>
                  <a:t>Poisson process</a:t>
                </a:r>
                <a:r>
                  <a:rPr lang="en-US" sz="2000" dirty="0"/>
                  <a:t>. The relationship between the intensities and parameters are:</a:t>
                </a:r>
                <a:endParaRPr lang="en-US" dirty="0"/>
              </a:p>
              <a:p>
                <a:pPr algn="just"/>
                <a:endParaRPr lang="en-US" sz="2000" i="1" dirty="0">
                  <a:latin typeface="Cambria Math"/>
                </a:endParaRPr>
              </a:p>
              <a:p>
                <a:pPr algn="just"/>
                <a:endParaRPr lang="en-US" sz="2000" i="1" dirty="0">
                  <a:latin typeface="Cambria Math"/>
                </a:endParaRPr>
              </a:p>
              <a:p>
                <a:pPr algn="just"/>
                <a:endParaRPr lang="en-US" sz="2000" i="1" dirty="0">
                  <a:latin typeface="Cambria Math"/>
                </a:endParaRPr>
              </a:p>
              <a:p>
                <a:pPr algn="just"/>
                <a:r>
                  <a:rPr lang="en-US" sz="2000" i="1" dirty="0"/>
                  <a:t>N</a:t>
                </a:r>
                <a:r>
                  <a:rPr lang="en-US" sz="2000" i="1" baseline="-25000" dirty="0"/>
                  <a:t>i</a:t>
                </a:r>
                <a:r>
                  <a:rPr lang="en-US" sz="2000" dirty="0"/>
                  <a:t> reflects the properties of risk </a:t>
                </a:r>
                <a:r>
                  <a:rPr lang="en-US" sz="2000" i="1" dirty="0"/>
                  <a:t>i</a:t>
                </a:r>
                <a:r>
                  <a:rPr lang="en-US" sz="2000" dirty="0"/>
                  <a:t>. </a:t>
                </a:r>
              </a:p>
              <a:p>
                <a:pPr algn="just"/>
                <a:endParaRPr lang="en-US" dirty="0"/>
              </a:p>
              <a:p>
                <a:pPr algn="just"/>
                <a:r>
                  <a:rPr lang="en-US" sz="2000" dirty="0"/>
                  <a:t>To find the optimal values for the parameters, we implement parameter recovery on the historical data using </a:t>
                </a:r>
                <a:r>
                  <a:rPr lang="en-US" sz="2000" b="1" dirty="0">
                    <a:solidFill>
                      <a:srgbClr val="FF0000"/>
                    </a:solidFill>
                  </a:rPr>
                  <a:t>Maximum Likelihood Estimation (MLE)</a:t>
                </a:r>
                <a:r>
                  <a:rPr lang="en-US" sz="2000" b="1" dirty="0">
                    <a:solidFill>
                      <a:srgbClr val="0070C0"/>
                    </a:solidFill>
                  </a:rPr>
                  <a:t>. </a:t>
                </a:r>
                <a:r>
                  <a:rPr lang="en-US" sz="2000" dirty="0"/>
                  <a:t>The likelihood </a:t>
                </a:r>
                <a:r>
                  <a:rPr lang="en-US" sz="2000" i="1" dirty="0"/>
                  <a:t>L() </a:t>
                </a:r>
                <a:r>
                  <a:rPr lang="en-US" sz="2000" dirty="0"/>
                  <a:t>of observing a sequence </a:t>
                </a:r>
                <a14:m>
                  <m:oMath xmlns:m="http://schemas.openxmlformats.org/officeDocument/2006/math">
                    <m:r>
                      <a:rPr lang="en-US" sz="2000" b="0" i="1" smtClean="0">
                        <a:latin typeface="Cambria Math"/>
                      </a:rPr>
                      <m:t>𝑆</m:t>
                    </m:r>
                    <m:d>
                      <m:dPr>
                        <m:ctrlPr>
                          <a:rPr lang="en-US" sz="2000" b="0" i="1" smtClean="0">
                            <a:latin typeface="Cambria Math" panose="02040503050406030204" pitchFamily="18" charset="0"/>
                          </a:rPr>
                        </m:ctrlPr>
                      </m:dPr>
                      <m:e>
                        <m:r>
                          <a:rPr lang="en-US" sz="2000" b="0" i="1" smtClean="0">
                            <a:latin typeface="Cambria Math"/>
                          </a:rPr>
                          <m:t>1</m:t>
                        </m:r>
                      </m:e>
                    </m:d>
                    <m:r>
                      <a:rPr lang="en-US" sz="2000" b="0" i="1" smtClean="0">
                        <a:latin typeface="Cambria Math"/>
                        <a:ea typeface="Cambria Math"/>
                      </a:rPr>
                      <m:t>→</m:t>
                    </m:r>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2</m:t>
                        </m:r>
                      </m:e>
                    </m:d>
                    <m:r>
                      <a:rPr lang="en-US" sz="2000" b="0" i="1" smtClean="0">
                        <a:latin typeface="Cambria Math"/>
                        <a:ea typeface="Cambria Math"/>
                      </a:rPr>
                      <m:t>,⋯</m:t>
                    </m:r>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𝑇</m:t>
                        </m:r>
                        <m:r>
                          <a:rPr lang="en-US" sz="2000" b="0" i="1" smtClean="0">
                            <a:latin typeface="Cambria Math"/>
                            <a:ea typeface="Cambria Math"/>
                          </a:rPr>
                          <m:t>−1</m:t>
                        </m:r>
                      </m:e>
                    </m:d>
                    <m:r>
                      <a:rPr lang="en-US" sz="2000" b="0" i="1" smtClean="0">
                        <a:latin typeface="Cambria Math"/>
                        <a:ea typeface="Cambria Math"/>
                      </a:rPr>
                      <m:t>→</m:t>
                    </m:r>
                    <m:r>
                      <a:rPr lang="en-US" sz="2000" b="0" i="1" smtClean="0">
                        <a:latin typeface="Cambria Math"/>
                        <a:ea typeface="Cambria Math"/>
                      </a:rPr>
                      <m:t>𝑆</m:t>
                    </m:r>
                    <m:d>
                      <m:dPr>
                        <m:ctrlPr>
                          <a:rPr lang="en-US" sz="2000" b="0" i="1" smtClean="0">
                            <a:latin typeface="Cambria Math" panose="02040503050406030204" pitchFamily="18" charset="0"/>
                            <a:ea typeface="Cambria Math"/>
                          </a:rPr>
                        </m:ctrlPr>
                      </m:dPr>
                      <m:e>
                        <m:r>
                          <a:rPr lang="en-US" sz="2000" b="0" i="1" smtClean="0">
                            <a:latin typeface="Cambria Math"/>
                            <a:ea typeface="Cambria Math"/>
                          </a:rPr>
                          <m:t>𝑇</m:t>
                        </m:r>
                      </m:e>
                    </m:d>
                  </m:oMath>
                </a14:m>
                <a:r>
                  <a:rPr lang="en-US" sz="2000" dirty="0"/>
                  <a:t> of risk materialization events, where </a:t>
                </a:r>
                <a:r>
                  <a:rPr lang="en-US" sz="2000" i="1" dirty="0"/>
                  <a:t>S(t)</a:t>
                </a:r>
                <a:r>
                  <a:rPr lang="en-US" sz="2000" dirty="0"/>
                  <a:t> denotes the state of all risks at step </a:t>
                </a:r>
                <a:r>
                  <a:rPr lang="en-US" sz="2000" i="1" dirty="0"/>
                  <a:t>t</a:t>
                </a:r>
                <a:r>
                  <a:rPr lang="en-US" sz="2000" dirty="0"/>
                  <a:t>, can be written as:</a:t>
                </a:r>
              </a:p>
              <a:p>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0" y="843203"/>
                <a:ext cx="9144000" cy="3724096"/>
              </a:xfrm>
              <a:prstGeom prst="rect">
                <a:avLst/>
              </a:prstGeom>
              <a:blipFill>
                <a:blip r:embed="rId2"/>
                <a:stretch>
                  <a:fillRect l="-667" t="-818" r="-667"/>
                </a:stretch>
              </a:blipFill>
            </p:spPr>
            <p:txBody>
              <a:bodyPr/>
              <a:lstStyle/>
              <a:p>
                <a:r>
                  <a:rPr lang="en-US">
                    <a:noFill/>
                  </a:rPr>
                  <a:t> </a:t>
                </a:r>
              </a:p>
            </p:txBody>
          </p:sp>
        </mc:Fallback>
      </mc:AlternateContent>
      <p:pic>
        <p:nvPicPr>
          <p:cNvPr id="6" name="Picture 5"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7"/>
          <p:cNvSpPr>
            <a:spLocks noGrp="1"/>
          </p:cNvSpPr>
          <p:nvPr>
            <p:ph type="ftr" sz="quarter" idx="11"/>
          </p:nvPr>
        </p:nvSpPr>
        <p:spPr>
          <a:xfrm>
            <a:off x="1395047" y="6488329"/>
            <a:ext cx="6435968" cy="365125"/>
          </a:xfrm>
        </p:spPr>
        <p:txBody>
          <a:bodyPr/>
          <a:lstStyle/>
          <a:p>
            <a:r>
              <a:rPr lang="en-US" dirty="0"/>
              <a:t>Failures, Dynamics, Evolution and Control of the Global Risk Network By World Economic Forum</a:t>
            </a:r>
          </a:p>
        </p:txBody>
      </p:sp>
      <mc:AlternateContent xmlns:mc="http://schemas.openxmlformats.org/markup-compatibility/2006" xmlns:a14="http://schemas.microsoft.com/office/drawing/2010/main">
        <mc:Choice Requires="a14">
          <p:sp>
            <p:nvSpPr>
              <p:cNvPr id="5" name="TextBox 4"/>
              <p:cNvSpPr txBox="1"/>
              <p:nvPr/>
            </p:nvSpPr>
            <p:spPr>
              <a:xfrm>
                <a:off x="0" y="4961082"/>
                <a:ext cx="9144000" cy="720710"/>
              </a:xfrm>
              <a:prstGeom prst="rect">
                <a:avLst/>
              </a:prstGeom>
              <a:noFill/>
            </p:spPr>
            <p:txBody>
              <a:bodyPr wrap="square" rtlCol="0">
                <a:spAutoFit/>
              </a:bodyPr>
              <a:lstStyle/>
              <a:p>
                <a:pPr algn="just"/>
                <a:r>
                  <a:rPr lang="en-US" sz="2000" dirty="0"/>
                  <a:t>where </a:t>
                </a:r>
                <a:r>
                  <a:rPr lang="en-US" sz="2000" i="1" dirty="0"/>
                  <a:t>T</a:t>
                </a:r>
                <a:r>
                  <a:rPr lang="en-US" sz="2000" dirty="0"/>
                  <a:t> is total size of historical data, </a:t>
                </a:r>
                <a:r>
                  <a:rPr lang="en-US" sz="2000" i="1" dirty="0"/>
                  <a:t>R</a:t>
                </a:r>
                <a:r>
                  <a:rPr lang="en-US" sz="2000" dirty="0"/>
                  <a:t> is the number of risks, </a:t>
                </a:r>
                <a:r>
                  <a:rPr lang="en-US" sz="2000" i="1" dirty="0"/>
                  <a:t>s</a:t>
                </a:r>
                <a:r>
                  <a:rPr lang="en-US" sz="2000" i="1" baseline="-25000" dirty="0"/>
                  <a:t>i</a:t>
                </a:r>
                <a:r>
                  <a:rPr lang="en-US" sz="2000" i="1" dirty="0"/>
                  <a:t>(t)</a:t>
                </a:r>
                <a:r>
                  <a:rPr lang="en-US" sz="2000" dirty="0"/>
                  <a:t> is the state of risk </a:t>
                </a:r>
                <a:r>
                  <a:rPr lang="en-US" sz="2000" i="1" dirty="0"/>
                  <a:t>i </a:t>
                </a:r>
                <a:r>
                  <a:rPr lang="en-US" sz="2000" dirty="0"/>
                  <a:t>at step t, and</a:t>
                </a:r>
                <a14:m>
                  <m:oMath xmlns:m="http://schemas.openxmlformats.org/officeDocument/2006/math">
                    <m:r>
                      <a:rPr lang="en-US" sz="2000" i="1">
                        <a:latin typeface="Cambria Math"/>
                      </a:rPr>
                      <m:t> </m:t>
                    </m:r>
                    <m:sSup>
                      <m:sSupPr>
                        <m:ctrlPr>
                          <a:rPr lang="en-US" sz="2000" b="0" i="1" smtClean="0">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a:rPr>
                              <m:t>𝑝</m:t>
                            </m:r>
                          </m:e>
                          <m:sub>
                            <m:r>
                              <a:rPr lang="en-US" sz="2000" i="1">
                                <a:latin typeface="Cambria Math"/>
                              </a:rPr>
                              <m:t>𝑖</m:t>
                            </m:r>
                          </m:sub>
                        </m:sSub>
                        <m:r>
                          <a:rPr lang="en-US" sz="2000" i="1">
                            <a:latin typeface="Cambria Math"/>
                          </a:rPr>
                          <m:t>(</m:t>
                        </m:r>
                        <m:r>
                          <a:rPr lang="en-US" sz="2000" i="1">
                            <a:latin typeface="Cambria Math"/>
                          </a:rPr>
                          <m:t>𝑡</m:t>
                        </m:r>
                        <m:r>
                          <a:rPr lang="en-US" sz="2000" b="0" i="1" smtClean="0">
                            <a:latin typeface="Cambria Math"/>
                          </a:rPr>
                          <m:t>)</m:t>
                        </m:r>
                      </m:e>
                      <m:sup>
                        <m:sSub>
                          <m:sSubPr>
                            <m:ctrlPr>
                              <a:rPr lang="en-US" sz="2000" b="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𝑖</m:t>
                            </m:r>
                          </m:sub>
                        </m:sSub>
                        <m:r>
                          <a:rPr lang="en-US" sz="2000" b="0" i="1" smtClean="0">
                            <a:latin typeface="Cambria Math"/>
                          </a:rPr>
                          <m:t>(</m:t>
                        </m:r>
                        <m:r>
                          <a:rPr lang="en-US" sz="2000" b="0" i="1" smtClean="0">
                            <a:latin typeface="Cambria Math"/>
                          </a:rPr>
                          <m:t>𝑡</m:t>
                        </m:r>
                        <m:r>
                          <a:rPr lang="en-US" sz="2000" b="0" i="1" smtClean="0">
                            <a:latin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𝑠</m:t>
                            </m:r>
                          </m:e>
                          <m:sub>
                            <m:r>
                              <a:rPr lang="en-US" sz="2000" b="0" i="1" smtClean="0">
                                <a:latin typeface="Cambria Math"/>
                                <a:ea typeface="Cambria Math"/>
                              </a:rPr>
                              <m:t>𝑖</m:t>
                            </m:r>
                          </m:sub>
                        </m:sSub>
                        <m:r>
                          <a:rPr lang="en-US" sz="2000" b="0" i="1" smtClean="0">
                            <a:latin typeface="Cambria Math"/>
                            <a:ea typeface="Cambria Math"/>
                          </a:rPr>
                          <m:t>(</m:t>
                        </m:r>
                        <m:r>
                          <a:rPr lang="en-US" sz="2000" b="0" i="1" smtClean="0">
                            <a:latin typeface="Cambria Math"/>
                            <a:ea typeface="Cambria Math"/>
                          </a:rPr>
                          <m:t>𝑡</m:t>
                        </m:r>
                        <m:r>
                          <a:rPr lang="en-US" sz="2000" b="0" i="1" smtClean="0">
                            <a:latin typeface="Cambria Math"/>
                            <a:ea typeface="Cambria Math"/>
                          </a:rPr>
                          <m:t>+1)</m:t>
                        </m:r>
                      </m:sup>
                    </m:sSup>
                  </m:oMath>
                </a14:m>
                <a:r>
                  <a:rPr lang="en-US" sz="2000" dirty="0"/>
                  <a:t> denotes the probability of transition for risk </a:t>
                </a:r>
                <a:r>
                  <a:rPr lang="en-US" sz="2000" i="1" dirty="0"/>
                  <a:t>i </a:t>
                </a:r>
                <a:r>
                  <a:rPr lang="en-US" sz="2000" dirty="0"/>
                  <a:t>at step</a:t>
                </a:r>
                <a:r>
                  <a:rPr lang="en-US" sz="2000" i="1" dirty="0"/>
                  <a:t> t</a:t>
                </a:r>
                <a:r>
                  <a:rPr lang="en-US" sz="20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0" y="4961082"/>
                <a:ext cx="9144000" cy="720710"/>
              </a:xfrm>
              <a:prstGeom prst="rect">
                <a:avLst/>
              </a:prstGeom>
              <a:blipFill>
                <a:blip r:embed="rId5"/>
                <a:stretch>
                  <a:fillRect l="-667" t="-5085" r="-667" b="-14407"/>
                </a:stretch>
              </a:blipFill>
            </p:spPr>
            <p:txBody>
              <a:bodyPr/>
              <a:lstStyle/>
              <a:p>
                <a:r>
                  <a:rPr lang="en-US">
                    <a:noFill/>
                  </a:rPr>
                  <a:t> </a:t>
                </a:r>
              </a:p>
            </p:txBody>
          </p:sp>
        </mc:Fallback>
      </mc:AlternateContent>
      <p:graphicFrame>
        <p:nvGraphicFramePr>
          <p:cNvPr id="12" name="Object 11"/>
          <p:cNvGraphicFramePr>
            <a:graphicFrameLocks noChangeAspect="1"/>
          </p:cNvGraphicFramePr>
          <p:nvPr/>
        </p:nvGraphicFramePr>
        <p:xfrm>
          <a:off x="3998913" y="1169988"/>
          <a:ext cx="2670175" cy="588962"/>
        </p:xfrm>
        <a:graphic>
          <a:graphicData uri="http://schemas.openxmlformats.org/presentationml/2006/ole">
            <mc:AlternateContent xmlns:mc="http://schemas.openxmlformats.org/markup-compatibility/2006">
              <mc:Choice xmlns:v="urn:schemas-microsoft-com:vml" Requires="v">
                <p:oleObj name="Equation" r:id="rId6" imgW="1155700" imgH="254000" progId="Equation.3">
                  <p:embed/>
                </p:oleObj>
              </mc:Choice>
              <mc:Fallback>
                <p:oleObj name="Equation" r:id="rId6" imgW="1155700" imgH="254000" progId="Equation.3">
                  <p:embed/>
                  <p:pic>
                    <p:nvPicPr>
                      <p:cNvPr id="12" name="Object 11"/>
                      <p:cNvPicPr/>
                      <p:nvPr/>
                    </p:nvPicPr>
                    <p:blipFill>
                      <a:blip r:embed="rId7"/>
                      <a:stretch>
                        <a:fillRect/>
                      </a:stretch>
                    </p:blipFill>
                    <p:spPr>
                      <a:xfrm>
                        <a:off x="3998913" y="1169988"/>
                        <a:ext cx="2670175" cy="588962"/>
                      </a:xfrm>
                      <a:prstGeom prst="rect">
                        <a:avLst/>
                      </a:prstGeom>
                    </p:spPr>
                  </p:pic>
                </p:oleObj>
              </mc:Fallback>
            </mc:AlternateContent>
          </a:graphicData>
        </a:graphic>
      </p:graphicFrame>
      <p:graphicFrame>
        <p:nvGraphicFramePr>
          <p:cNvPr id="13" name="Object 12"/>
          <p:cNvGraphicFramePr>
            <a:graphicFrameLocks noChangeAspect="1"/>
          </p:cNvGraphicFramePr>
          <p:nvPr/>
        </p:nvGraphicFramePr>
        <p:xfrm>
          <a:off x="3989388" y="1619250"/>
          <a:ext cx="2698750" cy="588963"/>
        </p:xfrm>
        <a:graphic>
          <a:graphicData uri="http://schemas.openxmlformats.org/presentationml/2006/ole">
            <mc:AlternateContent xmlns:mc="http://schemas.openxmlformats.org/markup-compatibility/2006">
              <mc:Choice xmlns:v="urn:schemas-microsoft-com:vml" Requires="v">
                <p:oleObj name="Equation" r:id="rId8" imgW="1168400" imgH="254000" progId="Equation.3">
                  <p:embed/>
                </p:oleObj>
              </mc:Choice>
              <mc:Fallback>
                <p:oleObj name="Equation" r:id="rId8" imgW="1168400" imgH="254000" progId="Equation.3">
                  <p:embed/>
                  <p:pic>
                    <p:nvPicPr>
                      <p:cNvPr id="13" name="Object 12"/>
                      <p:cNvPicPr/>
                      <p:nvPr/>
                    </p:nvPicPr>
                    <p:blipFill>
                      <a:blip r:embed="rId9"/>
                      <a:stretch>
                        <a:fillRect/>
                      </a:stretch>
                    </p:blipFill>
                    <p:spPr>
                      <a:xfrm>
                        <a:off x="3989388" y="1619250"/>
                        <a:ext cx="2698750" cy="588963"/>
                      </a:xfrm>
                      <a:prstGeom prst="rect">
                        <a:avLst/>
                      </a:prstGeom>
                    </p:spPr>
                  </p:pic>
                </p:oleObj>
              </mc:Fallback>
            </mc:AlternateContent>
          </a:graphicData>
        </a:graphic>
      </p:graphicFrame>
      <p:graphicFrame>
        <p:nvGraphicFramePr>
          <p:cNvPr id="14" name="Object 13"/>
          <p:cNvGraphicFramePr>
            <a:graphicFrameLocks noChangeAspect="1"/>
          </p:cNvGraphicFramePr>
          <p:nvPr/>
        </p:nvGraphicFramePr>
        <p:xfrm>
          <a:off x="3995738" y="2089150"/>
          <a:ext cx="2228850" cy="588963"/>
        </p:xfrm>
        <a:graphic>
          <a:graphicData uri="http://schemas.openxmlformats.org/presentationml/2006/ole">
            <mc:AlternateContent xmlns:mc="http://schemas.openxmlformats.org/markup-compatibility/2006">
              <mc:Choice xmlns:v="urn:schemas-microsoft-com:vml" Requires="v">
                <p:oleObj name="Equation" r:id="rId10" imgW="965200" imgH="254000" progId="Equation.3">
                  <p:embed/>
                </p:oleObj>
              </mc:Choice>
              <mc:Fallback>
                <p:oleObj name="Equation" r:id="rId10" imgW="965200" imgH="254000" progId="Equation.3">
                  <p:embed/>
                  <p:pic>
                    <p:nvPicPr>
                      <p:cNvPr id="14" name="Object 13"/>
                      <p:cNvPicPr/>
                      <p:nvPr/>
                    </p:nvPicPr>
                    <p:blipFill>
                      <a:blip r:embed="rId11"/>
                      <a:stretch>
                        <a:fillRect/>
                      </a:stretch>
                    </p:blipFill>
                    <p:spPr>
                      <a:xfrm>
                        <a:off x="3995738" y="2089150"/>
                        <a:ext cx="2228850" cy="588963"/>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1025525" y="4102100"/>
          <a:ext cx="7494588" cy="939800"/>
        </p:xfrm>
        <a:graphic>
          <a:graphicData uri="http://schemas.openxmlformats.org/presentationml/2006/ole">
            <mc:AlternateContent xmlns:mc="http://schemas.openxmlformats.org/markup-compatibility/2006">
              <mc:Choice xmlns:v="urn:schemas-microsoft-com:vml" Requires="v">
                <p:oleObj name="Equation" r:id="rId12" imgW="3759200" imgH="469900" progId="Equation.3">
                  <p:embed/>
                </p:oleObj>
              </mc:Choice>
              <mc:Fallback>
                <p:oleObj name="Equation" r:id="rId12" imgW="3759200" imgH="469900" progId="Equation.3">
                  <p:embed/>
                  <p:pic>
                    <p:nvPicPr>
                      <p:cNvPr id="15" name="Object 14"/>
                      <p:cNvPicPr/>
                      <p:nvPr/>
                    </p:nvPicPr>
                    <p:blipFill>
                      <a:blip r:embed="rId13"/>
                      <a:stretch>
                        <a:fillRect/>
                      </a:stretch>
                    </p:blipFill>
                    <p:spPr>
                      <a:xfrm>
                        <a:off x="1025525" y="4102100"/>
                        <a:ext cx="7494588" cy="939800"/>
                      </a:xfrm>
                      <a:prstGeom prst="rect">
                        <a:avLst/>
                      </a:prstGeom>
                    </p:spPr>
                  </p:pic>
                </p:oleObj>
              </mc:Fallback>
            </mc:AlternateContent>
          </a:graphicData>
        </a:graphic>
      </p:graphicFrame>
      <p:sp>
        <p:nvSpPr>
          <p:cNvPr id="16"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15</a:t>
            </a:fld>
            <a:endParaRPr lang="en-US" dirty="0"/>
          </a:p>
        </p:txBody>
      </p:sp>
      <p:sp>
        <p:nvSpPr>
          <p:cNvPr id="4" name="TextBox 3"/>
          <p:cNvSpPr txBox="1"/>
          <p:nvPr/>
        </p:nvSpPr>
        <p:spPr>
          <a:xfrm>
            <a:off x="447700" y="5735637"/>
            <a:ext cx="7934300" cy="984885"/>
          </a:xfrm>
          <a:prstGeom prst="rect">
            <a:avLst/>
          </a:prstGeom>
          <a:noFill/>
        </p:spPr>
        <p:txBody>
          <a:bodyPr wrap="square" rtlCol="0">
            <a:spAutoFit/>
          </a:bodyPr>
          <a:lstStyle/>
          <a:p>
            <a:pPr algn="ctr"/>
            <a:r>
              <a:rPr lang="en-US" sz="2000" b="1" dirty="0">
                <a:solidFill>
                  <a:srgbClr val="C00000"/>
                </a:solidFill>
              </a:rPr>
              <a:t>The optimal values for parameters are those that maximize the likelihood  of observing  the historical data with the assumed distribution</a:t>
            </a:r>
            <a:r>
              <a:rPr lang="en-US" sz="1600" b="1" dirty="0">
                <a:solidFill>
                  <a:srgbClr val="C00000"/>
                </a:solidFill>
              </a:rPr>
              <a:t>. </a:t>
            </a:r>
          </a:p>
          <a:p>
            <a:pPr algn="ctr"/>
            <a:endParaRPr lang="en-US" b="1" dirty="0">
              <a:solidFill>
                <a:srgbClr val="0070C0"/>
              </a:solidFill>
            </a:endParaRPr>
          </a:p>
        </p:txBody>
      </p:sp>
    </p:spTree>
    <p:extLst>
      <p:ext uri="{BB962C8B-B14F-4D97-AF65-F5344CB8AC3E}">
        <p14:creationId xmlns:p14="http://schemas.microsoft.com/office/powerpoint/2010/main" val="385917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794500" y="12634"/>
            <a:ext cx="2057400" cy="365125"/>
          </a:xfrm>
        </p:spPr>
        <p:txBody>
          <a:bodyPr/>
          <a:lstStyle/>
          <a:p>
            <a:fld id="{D3F1B240-3F4D-4CCB-BF22-0C00AAF4EE4D}" type="slidenum">
              <a:rPr lang="en-US" smtClean="0"/>
              <a:t>16</a:t>
            </a:fld>
            <a:endParaRPr lang="en-US" dirty="0"/>
          </a:p>
        </p:txBody>
      </p:sp>
      <p:sp>
        <p:nvSpPr>
          <p:cNvPr id="5" name="TextBox 4"/>
          <p:cNvSpPr txBox="1"/>
          <p:nvPr/>
        </p:nvSpPr>
        <p:spPr>
          <a:xfrm>
            <a:off x="86629" y="177043"/>
            <a:ext cx="8808692" cy="3046988"/>
          </a:xfrm>
          <a:prstGeom prst="rect">
            <a:avLst/>
          </a:prstGeom>
          <a:noFill/>
        </p:spPr>
        <p:txBody>
          <a:bodyPr wrap="square" rtlCol="0">
            <a:spAutoFit/>
          </a:bodyPr>
          <a:lstStyle/>
          <a:p>
            <a:pPr algn="ctr"/>
            <a:r>
              <a:rPr lang="en-US" sz="3200" b="1" dirty="0">
                <a:solidFill>
                  <a:srgbClr val="0070C0"/>
                </a:solidFill>
              </a:rPr>
              <a:t> MLE</a:t>
            </a:r>
            <a:r>
              <a:rPr lang="en-US" sz="3200" b="1" baseline="30000" dirty="0">
                <a:solidFill>
                  <a:srgbClr val="0070C0"/>
                </a:solidFill>
              </a:rPr>
              <a:t>*</a:t>
            </a:r>
            <a:r>
              <a:rPr lang="en-US" sz="3200" b="1" dirty="0">
                <a:solidFill>
                  <a:srgbClr val="0070C0"/>
                </a:solidFill>
              </a:rPr>
              <a:t> Values of Parameters</a:t>
            </a:r>
          </a:p>
          <a:p>
            <a:pPr marL="457178" indent="-457178" algn="just">
              <a:buFont typeface="Arial" panose="020B0604020202020204" pitchFamily="34" charset="0"/>
              <a:buChar char="•"/>
            </a:pPr>
            <a:r>
              <a:rPr lang="en-US" sz="2000" dirty="0">
                <a:solidFill>
                  <a:prstClr val="black"/>
                </a:solidFill>
              </a:rPr>
              <a:t>By scanning different combinations of</a:t>
            </a:r>
            <a:r>
              <a:rPr lang="en-US" sz="2000" dirty="0">
                <a:solidFill>
                  <a:srgbClr val="000000"/>
                </a:solidFill>
                <a:cs typeface="Arial" charset="0"/>
              </a:rPr>
              <a:t> 𝛼, 𝛽 and </a:t>
            </a:r>
            <a:r>
              <a:rPr lang="en-US" sz="2000" i="1" dirty="0">
                <a:solidFill>
                  <a:srgbClr val="000000"/>
                </a:solidFill>
                <a:cs typeface="Arial" charset="0"/>
                <a:sym typeface="Symbol"/>
              </a:rPr>
              <a:t></a:t>
            </a:r>
            <a:r>
              <a:rPr lang="en-US" sz="2000" dirty="0">
                <a:solidFill>
                  <a:prstClr val="black"/>
                </a:solidFill>
              </a:rPr>
              <a:t> over their respective acceptable ranges, and by computing the resulting log-likelihoods, we find with the desired precision the values of </a:t>
            </a:r>
            <a:r>
              <a:rPr lang="en-US" sz="2000" dirty="0">
                <a:solidFill>
                  <a:srgbClr val="000000"/>
                </a:solidFill>
                <a:cs typeface="Arial" charset="0"/>
              </a:rPr>
              <a:t>𝛼, 𝛽 and </a:t>
            </a:r>
            <a:r>
              <a:rPr lang="en-US" sz="2000" i="1" dirty="0">
                <a:solidFill>
                  <a:srgbClr val="000000"/>
                </a:solidFill>
                <a:cs typeface="Arial" charset="0"/>
                <a:sym typeface="Symbol"/>
              </a:rPr>
              <a:t></a:t>
            </a:r>
            <a:r>
              <a:rPr lang="en-US" sz="2000" i="1" dirty="0">
                <a:solidFill>
                  <a:srgbClr val="000000"/>
                </a:solidFill>
                <a:latin typeface="Symbol" panose="05050102010706020507" pitchFamily="18" charset="2"/>
                <a:cs typeface="Arial" charset="0"/>
              </a:rPr>
              <a:t> </a:t>
            </a:r>
            <a:r>
              <a:rPr lang="en-US" sz="2000" dirty="0">
                <a:solidFill>
                  <a:prstClr val="black"/>
                </a:solidFill>
              </a:rPr>
              <a:t>that maximize the likelihood of observing the data.</a:t>
            </a:r>
          </a:p>
          <a:p>
            <a:pPr marL="457178" indent="-457178" algn="just">
              <a:buFont typeface="Arial" panose="020B0604020202020204" pitchFamily="34" charset="0"/>
              <a:buChar char="•"/>
            </a:pPr>
            <a:r>
              <a:rPr lang="en-US" sz="2000" dirty="0">
                <a:solidFill>
                  <a:prstClr val="black"/>
                </a:solidFill>
              </a:rPr>
              <a:t>The likelihood function is itself smooth with a unique maximum that guarantees that the found parameter values are indeed globally optimal for the model considered.</a:t>
            </a:r>
          </a:p>
          <a:p>
            <a:pPr marL="457178" indent="-457178" algn="just">
              <a:buFont typeface="Arial" panose="020B0604020202020204" pitchFamily="34" charset="0"/>
              <a:buChar char="•"/>
            </a:pPr>
            <a:r>
              <a:rPr lang="en-US" b="1" dirty="0">
                <a:solidFill>
                  <a:srgbClr val="000000"/>
                </a:solidFill>
                <a:cs typeface="Arial" charset="0"/>
              </a:rPr>
              <a:t> </a:t>
            </a:r>
            <a:r>
              <a:rPr lang="en-US" b="1" i="1" dirty="0">
                <a:solidFill>
                  <a:srgbClr val="000000"/>
                </a:solidFill>
                <a:cs typeface="Arial" charset="0"/>
              </a:rPr>
              <a:t>α=</a:t>
            </a:r>
            <a:r>
              <a:rPr lang="en-US" b="1" dirty="0">
                <a:solidFill>
                  <a:srgbClr val="000000"/>
                </a:solidFill>
                <a:cs typeface="Arial" charset="0"/>
              </a:rPr>
              <a:t>0.364≈4/11, </a:t>
            </a:r>
            <a:r>
              <a:rPr lang="en-US" b="1" i="1" dirty="0">
                <a:solidFill>
                  <a:srgbClr val="000000"/>
                </a:solidFill>
                <a:cs typeface="Arial" charset="0"/>
              </a:rPr>
              <a:t>β</a:t>
            </a:r>
            <a:r>
              <a:rPr lang="en-US" b="1" dirty="0">
                <a:solidFill>
                  <a:srgbClr val="000000"/>
                </a:solidFill>
                <a:cs typeface="Arial" charset="0"/>
              </a:rPr>
              <a:t>=0.14≈1/7, </a:t>
            </a:r>
            <a:r>
              <a:rPr lang="en-US" b="1" i="1" dirty="0">
                <a:solidFill>
                  <a:srgbClr val="000000"/>
                </a:solidFill>
                <a:cs typeface="Arial" charset="0"/>
              </a:rPr>
              <a:t>γ</a:t>
            </a:r>
            <a:r>
              <a:rPr lang="en-US" b="1" dirty="0">
                <a:solidFill>
                  <a:srgbClr val="000000"/>
                </a:solidFill>
                <a:cs typeface="Arial" charset="0"/>
              </a:rPr>
              <a:t>=427</a:t>
            </a:r>
            <a:endParaRPr lang="en-US" sz="2000" b="1" dirty="0">
              <a:solidFill>
                <a:srgbClr val="0070C0"/>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2434" t="3544" r="6037" b="4520"/>
          <a:stretch/>
        </p:blipFill>
        <p:spPr>
          <a:xfrm>
            <a:off x="86629" y="3524017"/>
            <a:ext cx="8912993" cy="2576403"/>
          </a:xfrm>
          <a:prstGeom prst="rect">
            <a:avLst/>
          </a:prstGeom>
        </p:spPr>
      </p:pic>
      <p:sp>
        <p:nvSpPr>
          <p:cNvPr id="4" name="Rectangle 3"/>
          <p:cNvSpPr/>
          <p:nvPr/>
        </p:nvSpPr>
        <p:spPr>
          <a:xfrm>
            <a:off x="0" y="6209906"/>
            <a:ext cx="9144000" cy="338554"/>
          </a:xfrm>
          <a:prstGeom prst="rect">
            <a:avLst/>
          </a:prstGeom>
        </p:spPr>
        <p:txBody>
          <a:bodyPr wrap="square">
            <a:spAutoFit/>
          </a:bodyPr>
          <a:lstStyle/>
          <a:p>
            <a:r>
              <a:rPr lang="en-US" sz="1600" baseline="30000" dirty="0"/>
              <a:t>* </a:t>
            </a:r>
            <a:r>
              <a:rPr lang="en-US" sz="1600" dirty="0"/>
              <a:t>Y. Pawitan, </a:t>
            </a:r>
            <a:r>
              <a:rPr lang="en-US" sz="1600" i="1" dirty="0"/>
              <a:t>In All Likelihood: Statistical Modelling And Inference Using Likelihood </a:t>
            </a:r>
            <a:r>
              <a:rPr lang="en-US" sz="1600" dirty="0"/>
              <a:t>(Clarendon, 2001)</a:t>
            </a:r>
          </a:p>
        </p:txBody>
      </p:sp>
      <p:sp>
        <p:nvSpPr>
          <p:cNvPr id="8" name="Footer Placeholder 7"/>
          <p:cNvSpPr>
            <a:spLocks noGrp="1"/>
          </p:cNvSpPr>
          <p:nvPr>
            <p:ph type="ftr" sz="quarter" idx="11"/>
          </p:nvPr>
        </p:nvSpPr>
        <p:spPr>
          <a:xfrm>
            <a:off x="1078523" y="6488329"/>
            <a:ext cx="7151077" cy="365125"/>
          </a:xfrm>
        </p:spPr>
        <p:txBody>
          <a:bodyPr/>
          <a:lstStyle/>
          <a:p>
            <a:r>
              <a:rPr lang="en-US" dirty="0"/>
              <a:t>Failures, Dynamics, Evolution and Control of the Global Risk Network By World Economic Forum</a:t>
            </a:r>
          </a:p>
        </p:txBody>
      </p:sp>
    </p:spTree>
    <p:extLst>
      <p:ext uri="{BB962C8B-B14F-4D97-AF65-F5344CB8AC3E}">
        <p14:creationId xmlns:p14="http://schemas.microsoft.com/office/powerpoint/2010/main" val="3169791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5800" y="235066"/>
            <a:ext cx="4674015" cy="523220"/>
          </a:xfrm>
          <a:prstGeom prst="rect">
            <a:avLst/>
          </a:prstGeom>
          <a:noFill/>
        </p:spPr>
        <p:txBody>
          <a:bodyPr wrap="square" rtlCol="0">
            <a:spAutoFit/>
          </a:bodyPr>
          <a:lstStyle/>
          <a:p>
            <a:r>
              <a:rPr lang="en-US" sz="2800" b="1" dirty="0">
                <a:solidFill>
                  <a:srgbClr val="0070C0"/>
                </a:solidFill>
              </a:rPr>
              <a:t>Historical Data of Global Risks</a:t>
            </a:r>
          </a:p>
        </p:txBody>
      </p:sp>
      <p:sp>
        <p:nvSpPr>
          <p:cNvPr id="5" name="TextBox 4"/>
          <p:cNvSpPr txBox="1"/>
          <p:nvPr/>
        </p:nvSpPr>
        <p:spPr>
          <a:xfrm>
            <a:off x="0" y="744087"/>
            <a:ext cx="9143999"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We collected data on the materialization of each risk over the period </a:t>
            </a:r>
            <a:r>
              <a:rPr lang="en-US" sz="2000" b="1" dirty="0">
                <a:solidFill>
                  <a:srgbClr val="FF0000"/>
                </a:solidFill>
              </a:rPr>
              <a:t>2000 – 2017</a:t>
            </a:r>
            <a:r>
              <a:rPr lang="en-US" sz="2000" dirty="0"/>
              <a:t>.</a:t>
            </a:r>
          </a:p>
          <a:p>
            <a:pPr marL="285750" indent="-285750">
              <a:buFont typeface="Arial" panose="020B0604020202020204" pitchFamily="34" charset="0"/>
              <a:buChar char="•"/>
            </a:pPr>
            <a:r>
              <a:rPr lang="en-US" sz="2000" dirty="0"/>
              <a:t>The source of data is news, magazine, academic articles and websites.</a:t>
            </a:r>
          </a:p>
          <a:p>
            <a:pPr marL="285750" indent="-285750">
              <a:buFont typeface="Arial" panose="020B0604020202020204" pitchFamily="34" charset="0"/>
              <a:buChar char="•"/>
            </a:pPr>
            <a:r>
              <a:rPr lang="en-US" sz="2000" dirty="0"/>
              <a:t>There are </a:t>
            </a:r>
            <a:r>
              <a:rPr lang="en-US" sz="2000" b="1" dirty="0">
                <a:solidFill>
                  <a:srgbClr val="FF0000"/>
                </a:solidFill>
              </a:rPr>
              <a:t>50 * 13 * 12 = 7800 </a:t>
            </a:r>
            <a:r>
              <a:rPr lang="en-US" sz="2000" dirty="0"/>
              <a:t>data points for finding system parameters for 2013.</a:t>
            </a:r>
          </a:p>
        </p:txBody>
      </p:sp>
      <p:graphicFrame>
        <p:nvGraphicFramePr>
          <p:cNvPr id="8" name="Table 7"/>
          <p:cNvGraphicFramePr>
            <a:graphicFrameLocks noGrp="1"/>
          </p:cNvGraphicFramePr>
          <p:nvPr/>
        </p:nvGraphicFramePr>
        <p:xfrm>
          <a:off x="343262" y="1950250"/>
          <a:ext cx="8125095" cy="2781618"/>
        </p:xfrm>
        <a:graphic>
          <a:graphicData uri="http://schemas.openxmlformats.org/drawingml/2006/table">
            <a:tbl>
              <a:tblPr firstRow="1" bandRow="1">
                <a:tableStyleId>{5C22544A-7EE6-4342-B048-85BDC9FD1C3A}</a:tableStyleId>
              </a:tblPr>
              <a:tblGrid>
                <a:gridCol w="1367244">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62742">
                  <a:extLst>
                    <a:ext uri="{9D8B030D-6E8A-4147-A177-3AD203B41FA5}">
                      <a16:colId xmlns:a16="http://schemas.microsoft.com/office/drawing/2014/main" val="20002"/>
                    </a:ext>
                  </a:extLst>
                </a:gridCol>
                <a:gridCol w="1010195">
                  <a:extLst>
                    <a:ext uri="{9D8B030D-6E8A-4147-A177-3AD203B41FA5}">
                      <a16:colId xmlns:a16="http://schemas.microsoft.com/office/drawing/2014/main" val="20003"/>
                    </a:ext>
                  </a:extLst>
                </a:gridCol>
                <a:gridCol w="2960914">
                  <a:extLst>
                    <a:ext uri="{9D8B030D-6E8A-4147-A177-3AD203B41FA5}">
                      <a16:colId xmlns:a16="http://schemas.microsoft.com/office/drawing/2014/main" val="20004"/>
                    </a:ext>
                  </a:extLst>
                </a:gridCol>
              </a:tblGrid>
              <a:tr h="37084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Global Governance Failure (19)</a:t>
                      </a:r>
                      <a:endPar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endParaRPr lang="en-US" dirty="0"/>
                    </a:p>
                  </a:txBody>
                  <a:tcPr/>
                </a:tc>
                <a:tc>
                  <a:txBody>
                    <a:bodyPr/>
                    <a:lstStyle/>
                    <a:p>
                      <a:pPr algn="ctr"/>
                      <a:r>
                        <a:rPr lang="en-US" dirty="0"/>
                        <a:t>Events</a:t>
                      </a:r>
                    </a:p>
                  </a:txBody>
                  <a:tcPr/>
                </a:tc>
                <a:tc>
                  <a:txBody>
                    <a:bodyPr/>
                    <a:lstStyle/>
                    <a:p>
                      <a:pPr algn="ctr"/>
                      <a:r>
                        <a:rPr lang="en-US" dirty="0"/>
                        <a:t>Influence</a:t>
                      </a:r>
                    </a:p>
                  </a:txBody>
                  <a:tcPr/>
                </a:tc>
                <a:tc>
                  <a:txBody>
                    <a:bodyPr/>
                    <a:lstStyle/>
                    <a:p>
                      <a:pPr algn="ctr"/>
                      <a:r>
                        <a:rPr lang="en-US" dirty="0"/>
                        <a:t>Period</a:t>
                      </a:r>
                    </a:p>
                  </a:txBody>
                  <a:tcPr/>
                </a:tc>
                <a:tc>
                  <a:txBody>
                    <a:bodyPr/>
                    <a:lstStyle/>
                    <a:p>
                      <a:pPr algn="ctr"/>
                      <a:r>
                        <a:rPr lang="en-US" dirty="0"/>
                        <a:t>Reference</a:t>
                      </a:r>
                    </a:p>
                  </a:txBody>
                  <a:tcPr/>
                </a:tc>
                <a:extLst>
                  <a:ext uri="{0D108BD9-81ED-4DB2-BD59-A6C34878D82A}">
                    <a16:rowId xmlns:a16="http://schemas.microsoft.com/office/drawing/2014/main" val="10000"/>
                  </a:ext>
                </a:extLst>
              </a:tr>
              <a:tr h="370840">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Crisis in Syria</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Global and serious</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r>
                        <a:rPr lang="en-US" sz="1800" b="1" kern="1200" dirty="0">
                          <a:solidFill>
                            <a:schemeClr val="tx1"/>
                          </a:solidFill>
                          <a:effectLst/>
                          <a:latin typeface="+mn-lt"/>
                          <a:ea typeface="+mn-ea"/>
                          <a:cs typeface="+mn-cs"/>
                        </a:rPr>
                        <a:t>2011.05</a:t>
                      </a:r>
                    </a:p>
                    <a:p>
                      <a:r>
                        <a:rPr lang="en-US" sz="1800" b="1" kern="1200" dirty="0">
                          <a:solidFill>
                            <a:schemeClr val="tx1"/>
                          </a:solidFill>
                          <a:effectLst/>
                          <a:latin typeface="+mn-lt"/>
                          <a:ea typeface="+mn-ea"/>
                          <a:cs typeface="+mn-cs"/>
                        </a:rPr>
                        <a:t>     ---</a:t>
                      </a:r>
                    </a:p>
                    <a:p>
                      <a:r>
                        <a:rPr lang="en-US" sz="1800" b="1" kern="1200" dirty="0">
                          <a:solidFill>
                            <a:schemeClr val="tx1"/>
                          </a:solidFill>
                          <a:effectLst/>
                          <a:latin typeface="+mn-lt"/>
                          <a:ea typeface="+mn-ea"/>
                          <a:cs typeface="+mn-cs"/>
                        </a:rPr>
                        <a:t>2012.12</a:t>
                      </a:r>
                      <a:endParaRPr lang="en-US" sz="1100" b="1"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a:lnSpc>
                          <a:spcPct val="115000"/>
                        </a:lnSpc>
                        <a:spcBef>
                          <a:spcPts val="0"/>
                        </a:spcBef>
                        <a:spcAft>
                          <a:spcPts val="0"/>
                        </a:spcAft>
                      </a:pPr>
                      <a:r>
                        <a:rPr lang="en-US" sz="1100" u="sng" dirty="0">
                          <a:effectLst/>
                          <a:hlinkClick r:id="rId2"/>
                        </a:rPr>
                        <a:t>http://en.wikipedia.org/wiki/Syrian_Civil_War</a:t>
                      </a:r>
                      <a:endParaRPr lang="en-US" sz="1200" dirty="0">
                        <a:effectLst/>
                      </a:endParaRPr>
                    </a:p>
                    <a:p>
                      <a:pPr marL="0" marR="0">
                        <a:lnSpc>
                          <a:spcPct val="115000"/>
                        </a:lnSpc>
                        <a:spcBef>
                          <a:spcPts val="0"/>
                        </a:spcBef>
                        <a:spcAft>
                          <a:spcPts val="0"/>
                        </a:spcAft>
                      </a:pPr>
                      <a:r>
                        <a:rPr lang="en-US" sz="1100" u="sng" dirty="0">
                          <a:effectLst/>
                          <a:hlinkClick r:id="rId3"/>
                        </a:rPr>
                        <a:t>http://www.usaid.gov/crisis/syria</a:t>
                      </a:r>
                      <a:endParaRPr lang="en-US" sz="1200" dirty="0">
                        <a:effectLst/>
                      </a:endParaRPr>
                    </a:p>
                    <a:p>
                      <a:pPr marL="0" marR="0">
                        <a:lnSpc>
                          <a:spcPct val="115000"/>
                        </a:lnSpc>
                        <a:spcBef>
                          <a:spcPts val="0"/>
                        </a:spcBef>
                        <a:spcAft>
                          <a:spcPts val="0"/>
                        </a:spcAft>
                      </a:pPr>
                      <a:r>
                        <a:rPr lang="en-US" sz="1100" u="sng" dirty="0">
                          <a:effectLst/>
                          <a:hlinkClick r:id="rId4"/>
                        </a:rPr>
                        <a:t>http://www.cbsnews.com/feature/syria-crisis/</a:t>
                      </a:r>
                      <a:endParaRPr lang="en-US" sz="1200" dirty="0">
                        <a:effectLst/>
                      </a:endParaRPr>
                    </a:p>
                    <a:p>
                      <a:pPr marL="0" marR="0">
                        <a:lnSpc>
                          <a:spcPct val="115000"/>
                        </a:lnSpc>
                        <a:spcBef>
                          <a:spcPts val="0"/>
                        </a:spcBef>
                        <a:spcAft>
                          <a:spcPts val="0"/>
                        </a:spcAft>
                      </a:pPr>
                      <a:r>
                        <a:rPr lang="en-US" sz="1100" u="sng" dirty="0">
                          <a:effectLst/>
                          <a:hlinkClick r:id="rId5"/>
                        </a:rPr>
                        <a:t>http://www.bbc.com/news/world-middle-east-17258397</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marL="0" marR="0">
                        <a:lnSpc>
                          <a:spcPct val="115000"/>
                        </a:lnSpc>
                        <a:spcBef>
                          <a:spcPts val="0"/>
                        </a:spcBef>
                        <a:spcAft>
                          <a:spcPts val="0"/>
                        </a:spcAft>
                      </a:pPr>
                      <a:r>
                        <a:rPr lang="en-US" sz="1800" b="1" dirty="0">
                          <a:effectLst/>
                        </a:rPr>
                        <a:t>Crisis in Libya</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rPr>
                        <a:t>Global and serious</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a:lnSpc>
                          <a:spcPct val="115000"/>
                        </a:lnSpc>
                        <a:spcBef>
                          <a:spcPts val="0"/>
                        </a:spcBef>
                        <a:spcAft>
                          <a:spcPts val="0"/>
                        </a:spcAft>
                      </a:pPr>
                      <a:r>
                        <a:rPr lang="en-US" sz="1800" b="1" dirty="0">
                          <a:effectLst/>
                        </a:rPr>
                        <a:t>2011.02</a:t>
                      </a:r>
                      <a:endParaRPr lang="en-US" sz="2000" b="1" dirty="0">
                        <a:effectLst/>
                      </a:endParaRPr>
                    </a:p>
                    <a:p>
                      <a:pPr marL="0" marR="0" indent="152400">
                        <a:lnSpc>
                          <a:spcPct val="115000"/>
                        </a:lnSpc>
                        <a:spcBef>
                          <a:spcPts val="0"/>
                        </a:spcBef>
                        <a:spcAft>
                          <a:spcPts val="0"/>
                        </a:spcAft>
                      </a:pPr>
                      <a:r>
                        <a:rPr lang="en-US" sz="1800" b="1" dirty="0">
                          <a:effectLst/>
                        </a:rPr>
                        <a:t>  ---</a:t>
                      </a:r>
                      <a:endParaRPr lang="en-US" sz="2000" b="1" dirty="0">
                        <a:effectLst/>
                      </a:endParaRPr>
                    </a:p>
                    <a:p>
                      <a:pPr marL="0" marR="0">
                        <a:lnSpc>
                          <a:spcPct val="115000"/>
                        </a:lnSpc>
                        <a:spcBef>
                          <a:spcPts val="0"/>
                        </a:spcBef>
                        <a:spcAft>
                          <a:spcPts val="0"/>
                        </a:spcAft>
                      </a:pPr>
                      <a:r>
                        <a:rPr lang="en-US" sz="1800" b="1" dirty="0">
                          <a:effectLst/>
                        </a:rPr>
                        <a:t>2012.12</a:t>
                      </a:r>
                      <a:endPar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tc>
                  <a:txBody>
                    <a:bodyPr/>
                    <a:lstStyle/>
                    <a:p>
                      <a:pPr marL="0" marR="0">
                        <a:lnSpc>
                          <a:spcPct val="115000"/>
                        </a:lnSpc>
                        <a:spcBef>
                          <a:spcPts val="0"/>
                        </a:spcBef>
                        <a:spcAft>
                          <a:spcPts val="0"/>
                        </a:spcAft>
                      </a:pPr>
                      <a:r>
                        <a:rPr lang="en-US" sz="1050" b="0" u="sng" dirty="0">
                          <a:effectLst/>
                          <a:hlinkClick r:id="rId6"/>
                        </a:rPr>
                        <a:t>http://en.wikipedia.org/wiki/Libyan_Civil_War</a:t>
                      </a:r>
                      <a:endParaRPr lang="en-US" sz="1100" b="0" dirty="0">
                        <a:effectLst/>
                      </a:endParaRPr>
                    </a:p>
                    <a:p>
                      <a:pPr marL="0" marR="0">
                        <a:lnSpc>
                          <a:spcPct val="115000"/>
                        </a:lnSpc>
                        <a:spcBef>
                          <a:spcPts val="0"/>
                        </a:spcBef>
                        <a:spcAft>
                          <a:spcPts val="0"/>
                        </a:spcAft>
                      </a:pPr>
                      <a:r>
                        <a:rPr lang="en-US" sz="1050" b="0" u="sng" dirty="0">
                          <a:effectLst/>
                          <a:hlinkClick r:id="rId7"/>
                        </a:rPr>
                        <a:t>http://www.nytimes.com/2013/10/11/opinion/libyas-security-crisis.html?gwh=3863288CE0B70560093F7E40D0254D5D&amp;gwt=pay</a:t>
                      </a:r>
                      <a:endParaRPr lang="en-US" sz="1100" b="0" dirty="0">
                        <a:effectLst/>
                      </a:endParaRPr>
                    </a:p>
                    <a:p>
                      <a:pPr marL="0" marR="0">
                        <a:lnSpc>
                          <a:spcPct val="115000"/>
                        </a:lnSpc>
                        <a:spcBef>
                          <a:spcPts val="0"/>
                        </a:spcBef>
                        <a:spcAft>
                          <a:spcPts val="0"/>
                        </a:spcAft>
                      </a:pPr>
                      <a:r>
                        <a:rPr lang="en-US" sz="1050" b="0" u="sng" dirty="0">
                          <a:effectLst/>
                          <a:hlinkClick r:id="rId8"/>
                        </a:rPr>
                        <a:t>http://www.bbc.com/news/world-middle-east-12480844</a:t>
                      </a:r>
                      <a:endParaRPr lang="en-US" sz="1100" b="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sp>
        <p:nvSpPr>
          <p:cNvPr id="6" name="Slide Number Placeholder 5"/>
          <p:cNvSpPr txBox="1">
            <a:spLocks/>
          </p:cNvSpPr>
          <p:nvPr/>
        </p:nvSpPr>
        <p:spPr>
          <a:xfrm>
            <a:off x="6749382" y="126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B240-3F4D-4CCB-BF22-0C00AAF4EE4D}" type="slidenum">
              <a:rPr lang="en-US" smtClean="0"/>
              <a:pPr/>
              <a:t>17</a:t>
            </a:fld>
            <a:endParaRPr lang="en-US" dirty="0"/>
          </a:p>
        </p:txBody>
      </p:sp>
      <p:sp>
        <p:nvSpPr>
          <p:cNvPr id="7" name="Footer Placeholder 7"/>
          <p:cNvSpPr>
            <a:spLocks noGrp="1"/>
          </p:cNvSpPr>
          <p:nvPr>
            <p:ph type="ftr" sz="quarter" idx="11"/>
          </p:nvPr>
        </p:nvSpPr>
        <p:spPr>
          <a:xfrm>
            <a:off x="1395046" y="6488329"/>
            <a:ext cx="6682154" cy="365125"/>
          </a:xfrm>
        </p:spPr>
        <p:txBody>
          <a:bodyPr/>
          <a:lstStyle/>
          <a:p>
            <a:r>
              <a:rPr lang="en-US" dirty="0"/>
              <a:t>Failures, Dynamics, Evolution and Control of the Global Risk Network By World Economic Forum</a:t>
            </a:r>
          </a:p>
        </p:txBody>
      </p:sp>
      <p:graphicFrame>
        <p:nvGraphicFramePr>
          <p:cNvPr id="9" name="Table 8"/>
          <p:cNvGraphicFramePr>
            <a:graphicFrameLocks noGrp="1"/>
          </p:cNvGraphicFramePr>
          <p:nvPr/>
        </p:nvGraphicFramePr>
        <p:xfrm>
          <a:off x="418007" y="5346701"/>
          <a:ext cx="8229600" cy="1185537"/>
        </p:xfrm>
        <a:graphic>
          <a:graphicData uri="http://schemas.openxmlformats.org/drawingml/2006/table">
            <a:tbl>
              <a:tblPr firstRow="1" bandRow="1">
                <a:tableStyleId>{5C22544A-7EE6-4342-B048-85BDC9FD1C3A}</a:tableStyleId>
              </a:tblPr>
              <a:tblGrid>
                <a:gridCol w="6858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gridCol w="990600">
                  <a:extLst>
                    <a:ext uri="{9D8B030D-6E8A-4147-A177-3AD203B41FA5}">
                      <a16:colId xmlns:a16="http://schemas.microsoft.com/office/drawing/2014/main" val="20008"/>
                    </a:ext>
                  </a:extLst>
                </a:gridCol>
                <a:gridCol w="762000">
                  <a:extLst>
                    <a:ext uri="{9D8B030D-6E8A-4147-A177-3AD203B41FA5}">
                      <a16:colId xmlns:a16="http://schemas.microsoft.com/office/drawing/2014/main" val="20009"/>
                    </a:ext>
                  </a:extLst>
                </a:gridCol>
              </a:tblGrid>
              <a:tr h="575937">
                <a:tc>
                  <a:txBody>
                    <a:bodyPr/>
                    <a:lstStyle/>
                    <a:p>
                      <a:pPr algn="ctr"/>
                      <a:r>
                        <a:rPr lang="en-US" sz="1400" dirty="0"/>
                        <a:t>Year</a:t>
                      </a:r>
                    </a:p>
                  </a:txBody>
                  <a:tcPr/>
                </a:tc>
                <a:tc>
                  <a:txBody>
                    <a:bodyPr/>
                    <a:lstStyle/>
                    <a:p>
                      <a:pPr algn="ctr"/>
                      <a:r>
                        <a:rPr lang="en-US" sz="1400" dirty="0"/>
                        <a:t>Nodes</a:t>
                      </a:r>
                    </a:p>
                  </a:txBody>
                  <a:tcPr/>
                </a:tc>
                <a:tc>
                  <a:txBody>
                    <a:bodyPr/>
                    <a:lstStyle/>
                    <a:p>
                      <a:pPr algn="ctr"/>
                      <a:r>
                        <a:rPr lang="en-US" sz="1400" dirty="0"/>
                        <a:t>Edges</a:t>
                      </a:r>
                    </a:p>
                  </a:txBody>
                  <a:tcPr/>
                </a:tc>
                <a:tc>
                  <a:txBody>
                    <a:bodyPr/>
                    <a:lstStyle/>
                    <a:p>
                      <a:pPr algn="ctr"/>
                      <a:r>
                        <a:rPr lang="en-US" sz="1400" dirty="0"/>
                        <a:t>Avg. Degree</a:t>
                      </a:r>
                    </a:p>
                  </a:txBody>
                  <a:tcPr/>
                </a:tc>
                <a:tc>
                  <a:txBody>
                    <a:bodyPr/>
                    <a:lstStyle/>
                    <a:p>
                      <a:pPr algn="ctr"/>
                      <a:r>
                        <a:rPr lang="en-US" sz="1400" dirty="0"/>
                        <a:t>Edge Prob.</a:t>
                      </a:r>
                    </a:p>
                  </a:txBody>
                  <a:tcPr/>
                </a:tc>
                <a:tc>
                  <a:txBody>
                    <a:bodyPr/>
                    <a:lstStyle/>
                    <a:p>
                      <a:pPr algn="ctr"/>
                      <a:r>
                        <a:rPr lang="en-US" sz="1400" dirty="0"/>
                        <a:t>Avg.</a:t>
                      </a:r>
                      <a:r>
                        <a:rPr lang="en-US" sz="1400" baseline="0" dirty="0"/>
                        <a:t> CC.</a:t>
                      </a:r>
                      <a:endParaRPr lang="en-US" sz="1400" dirty="0"/>
                    </a:p>
                  </a:txBody>
                  <a:tcPr/>
                </a:tc>
                <a:tc>
                  <a:txBody>
                    <a:bodyPr/>
                    <a:lstStyle/>
                    <a:p>
                      <a:pPr algn="ctr"/>
                      <a:r>
                        <a:rPr lang="en-US" sz="1400" dirty="0"/>
                        <a:t>Diameter</a:t>
                      </a:r>
                    </a:p>
                  </a:txBody>
                  <a:tcPr/>
                </a:tc>
                <a:tc>
                  <a:txBody>
                    <a:bodyPr/>
                    <a:lstStyle/>
                    <a:p>
                      <a:pPr algn="ctr"/>
                      <a:r>
                        <a:rPr lang="en-US" sz="1400" dirty="0"/>
                        <a:t>α</a:t>
                      </a:r>
                    </a:p>
                  </a:txBody>
                  <a:tcPr/>
                </a:tc>
                <a:tc>
                  <a:txBody>
                    <a:bodyPr/>
                    <a:lstStyle/>
                    <a:p>
                      <a:pPr algn="ctr"/>
                      <a:r>
                        <a:rPr lang="en-US" sz="1400" dirty="0"/>
                        <a:t>β</a:t>
                      </a:r>
                    </a:p>
                  </a:txBody>
                  <a:tcPr/>
                </a:tc>
                <a:tc>
                  <a:txBody>
                    <a:bodyPr/>
                    <a:lstStyle/>
                    <a:p>
                      <a:pPr algn="ctr"/>
                      <a:r>
                        <a:rPr lang="en-US" sz="1400" dirty="0"/>
                        <a:t>γ</a:t>
                      </a:r>
                    </a:p>
                  </a:txBody>
                  <a:tcPr/>
                </a:tc>
                <a:extLst>
                  <a:ext uri="{0D108BD9-81ED-4DB2-BD59-A6C34878D82A}">
                    <a16:rowId xmlns:a16="http://schemas.microsoft.com/office/drawing/2014/main" val="10000"/>
                  </a:ext>
                </a:extLst>
              </a:tr>
              <a:tr h="245432">
                <a:tc>
                  <a:txBody>
                    <a:bodyPr/>
                    <a:lstStyle/>
                    <a:p>
                      <a:pPr algn="ctr"/>
                      <a:r>
                        <a:rPr lang="en-US" sz="1400" dirty="0"/>
                        <a:t>2013</a:t>
                      </a:r>
                    </a:p>
                  </a:txBody>
                  <a:tcPr/>
                </a:tc>
                <a:tc>
                  <a:txBody>
                    <a:bodyPr/>
                    <a:lstStyle/>
                    <a:p>
                      <a:pPr algn="ctr"/>
                      <a:r>
                        <a:rPr lang="en-US" sz="1400" dirty="0"/>
                        <a:t>50</a:t>
                      </a:r>
                    </a:p>
                  </a:txBody>
                  <a:tcPr/>
                </a:tc>
                <a:tc>
                  <a:txBody>
                    <a:bodyPr/>
                    <a:lstStyle/>
                    <a:p>
                      <a:pPr algn="ctr"/>
                      <a:r>
                        <a:rPr lang="en-US" sz="1400" dirty="0"/>
                        <a:t>515</a:t>
                      </a:r>
                    </a:p>
                  </a:txBody>
                  <a:tcPr/>
                </a:tc>
                <a:tc>
                  <a:txBody>
                    <a:bodyPr/>
                    <a:lstStyle/>
                    <a:p>
                      <a:pPr algn="ctr"/>
                      <a:r>
                        <a:rPr lang="en-US" sz="1400" dirty="0"/>
                        <a:t>20.60</a:t>
                      </a:r>
                    </a:p>
                  </a:txBody>
                  <a:tcPr/>
                </a:tc>
                <a:tc>
                  <a:txBody>
                    <a:bodyPr/>
                    <a:lstStyle/>
                    <a:p>
                      <a:pPr algn="ctr"/>
                      <a:r>
                        <a:rPr lang="en-US" sz="1400" dirty="0"/>
                        <a:t>0.42</a:t>
                      </a:r>
                    </a:p>
                  </a:txBody>
                  <a:tcPr/>
                </a:tc>
                <a:tc>
                  <a:txBody>
                    <a:bodyPr/>
                    <a:lstStyle/>
                    <a:p>
                      <a:pPr algn="ctr"/>
                      <a:r>
                        <a:rPr lang="en-US" sz="1400" dirty="0"/>
                        <a:t>0.61</a:t>
                      </a:r>
                    </a:p>
                  </a:txBody>
                  <a:tcPr/>
                </a:tc>
                <a:tc>
                  <a:txBody>
                    <a:bodyPr/>
                    <a:lstStyle/>
                    <a:p>
                      <a:pPr algn="ctr"/>
                      <a:r>
                        <a:rPr lang="en-US" sz="1400" dirty="0"/>
                        <a:t>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0.364</a:t>
                      </a:r>
                      <a:endParaRPr lang="hr-HR"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0.140</a:t>
                      </a:r>
                      <a:r>
                        <a:rPr lang="hr-HR" sz="1400" kern="1200" dirty="0">
                          <a:solidFill>
                            <a:schemeClr val="dk1"/>
                          </a:solidFill>
                          <a:effectLst/>
                          <a:latin typeface="+mn-lt"/>
                          <a:ea typeface="+mn-ea"/>
                          <a:cs typeface="+mn-cs"/>
                        </a:rPr>
                        <a:t> </a:t>
                      </a:r>
                      <a:endParaRPr lang="hr-H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427</a:t>
                      </a:r>
                      <a:r>
                        <a:rPr lang="hr-HR" sz="1400" kern="1200" dirty="0">
                          <a:solidFill>
                            <a:schemeClr val="dk1"/>
                          </a:solidFill>
                          <a:effectLst/>
                          <a:latin typeface="+mn-lt"/>
                          <a:ea typeface="+mn-ea"/>
                          <a:cs typeface="+mn-cs"/>
                        </a:rPr>
                        <a:t> </a:t>
                      </a:r>
                      <a:endParaRPr lang="hr-HR" sz="1100" dirty="0"/>
                    </a:p>
                  </a:txBody>
                  <a:tcPr/>
                </a:tc>
                <a:extLst>
                  <a:ext uri="{0D108BD9-81ED-4DB2-BD59-A6C34878D82A}">
                    <a16:rowId xmlns:a16="http://schemas.microsoft.com/office/drawing/2014/main" val="10001"/>
                  </a:ext>
                </a:extLst>
              </a:tr>
              <a:tr h="245432">
                <a:tc>
                  <a:txBody>
                    <a:bodyPr/>
                    <a:lstStyle/>
                    <a:p>
                      <a:pPr algn="ctr"/>
                      <a:r>
                        <a:rPr lang="en-US" sz="1400" dirty="0"/>
                        <a:t>2017</a:t>
                      </a:r>
                    </a:p>
                  </a:txBody>
                  <a:tcPr/>
                </a:tc>
                <a:tc>
                  <a:txBody>
                    <a:bodyPr/>
                    <a:lstStyle/>
                    <a:p>
                      <a:pPr algn="ctr"/>
                      <a:r>
                        <a:rPr lang="en-US" sz="1400" dirty="0"/>
                        <a:t>30</a:t>
                      </a:r>
                    </a:p>
                  </a:txBody>
                  <a:tcPr/>
                </a:tc>
                <a:tc>
                  <a:txBody>
                    <a:bodyPr/>
                    <a:lstStyle/>
                    <a:p>
                      <a:pPr algn="ctr"/>
                      <a:r>
                        <a:rPr lang="en-US" sz="1400" dirty="0"/>
                        <a:t>275</a:t>
                      </a:r>
                    </a:p>
                  </a:txBody>
                  <a:tcPr/>
                </a:tc>
                <a:tc>
                  <a:txBody>
                    <a:bodyPr/>
                    <a:lstStyle/>
                    <a:p>
                      <a:pPr algn="ctr"/>
                      <a:r>
                        <a:rPr lang="en-US" sz="1400" dirty="0"/>
                        <a:t>18.33</a:t>
                      </a:r>
                    </a:p>
                  </a:txBody>
                  <a:tcPr/>
                </a:tc>
                <a:tc>
                  <a:txBody>
                    <a:bodyPr/>
                    <a:lstStyle/>
                    <a:p>
                      <a:pPr algn="ctr"/>
                      <a:r>
                        <a:rPr lang="en-US" sz="1400" dirty="0"/>
                        <a:t>0.63</a:t>
                      </a:r>
                    </a:p>
                  </a:txBody>
                  <a:tcPr/>
                </a:tc>
                <a:tc>
                  <a:txBody>
                    <a:bodyPr/>
                    <a:lstStyle/>
                    <a:p>
                      <a:pPr algn="ctr"/>
                      <a:r>
                        <a:rPr lang="en-US" sz="1400" dirty="0"/>
                        <a:t>0.74</a:t>
                      </a:r>
                    </a:p>
                  </a:txBody>
                  <a:tcPr/>
                </a:tc>
                <a:tc>
                  <a:txBody>
                    <a:bodyPr/>
                    <a:lstStyle/>
                    <a:p>
                      <a:pPr algn="ctr"/>
                      <a:r>
                        <a:rPr lang="en-US" sz="1400" dirty="0"/>
                        <a:t>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0.634</a:t>
                      </a:r>
                      <a:r>
                        <a:rPr lang="hr-HR" sz="1400" kern="1200" dirty="0">
                          <a:solidFill>
                            <a:schemeClr val="dk1"/>
                          </a:solidFill>
                          <a:effectLst/>
                          <a:latin typeface="+mn-lt"/>
                          <a:ea typeface="+mn-ea"/>
                          <a:cs typeface="+mn-cs"/>
                        </a:rPr>
                        <a:t> </a:t>
                      </a:r>
                      <a:endParaRPr lang="hr-H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0.364</a:t>
                      </a:r>
                      <a:r>
                        <a:rPr lang="hr-HR" sz="1400" kern="1200" dirty="0">
                          <a:solidFill>
                            <a:schemeClr val="dk1"/>
                          </a:solidFill>
                          <a:effectLst/>
                          <a:latin typeface="+mn-lt"/>
                          <a:ea typeface="+mn-ea"/>
                          <a:cs typeface="+mn-cs"/>
                        </a:rPr>
                        <a:t> </a:t>
                      </a:r>
                      <a:endParaRPr lang="hr-HR"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300</a:t>
                      </a:r>
                      <a:r>
                        <a:rPr lang="hr-HR" sz="1400" kern="1200" dirty="0">
                          <a:solidFill>
                            <a:schemeClr val="dk1"/>
                          </a:solidFill>
                          <a:effectLst/>
                          <a:latin typeface="+mn-lt"/>
                          <a:ea typeface="+mn-ea"/>
                          <a:cs typeface="+mn-cs"/>
                        </a:rPr>
                        <a:t> </a:t>
                      </a:r>
                      <a:endParaRPr lang="hr-HR" sz="1100" dirty="0"/>
                    </a:p>
                  </a:txBody>
                  <a:tcPr/>
                </a:tc>
                <a:extLst>
                  <a:ext uri="{0D108BD9-81ED-4DB2-BD59-A6C34878D82A}">
                    <a16:rowId xmlns:a16="http://schemas.microsoft.com/office/drawing/2014/main" val="10002"/>
                  </a:ext>
                </a:extLst>
              </a:tr>
            </a:tbl>
          </a:graphicData>
        </a:graphic>
      </p:graphicFrame>
      <p:sp>
        <p:nvSpPr>
          <p:cNvPr id="2" name="TextBox 1"/>
          <p:cNvSpPr txBox="1"/>
          <p:nvPr/>
        </p:nvSpPr>
        <p:spPr>
          <a:xfrm>
            <a:off x="330200" y="4876800"/>
            <a:ext cx="6881436" cy="369332"/>
          </a:xfrm>
          <a:prstGeom prst="rect">
            <a:avLst/>
          </a:prstGeom>
          <a:noFill/>
        </p:spPr>
        <p:txBody>
          <a:bodyPr wrap="none" rtlCol="0">
            <a:spAutoFit/>
          </a:bodyPr>
          <a:lstStyle/>
          <a:p>
            <a:r>
              <a:rPr lang="en-US" dirty="0"/>
              <a:t>The optimal values of model parameters α, β, γ based on collected data</a:t>
            </a:r>
          </a:p>
        </p:txBody>
      </p:sp>
    </p:spTree>
    <p:extLst>
      <p:ext uri="{BB962C8B-B14F-4D97-AF65-F5344CB8AC3E}">
        <p14:creationId xmlns:p14="http://schemas.microsoft.com/office/powerpoint/2010/main" val="640411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5053"/>
          <a:stretch/>
        </p:blipFill>
        <p:spPr>
          <a:xfrm rot="16200000">
            <a:off x="2598611" y="-229996"/>
            <a:ext cx="5652760" cy="7438024"/>
          </a:xfrm>
          <a:prstGeom prst="rect">
            <a:avLst/>
          </a:prstGeom>
        </p:spPr>
      </p:pic>
      <p:sp>
        <p:nvSpPr>
          <p:cNvPr id="4" name="TextBox 3"/>
          <p:cNvSpPr txBox="1"/>
          <p:nvPr/>
        </p:nvSpPr>
        <p:spPr>
          <a:xfrm>
            <a:off x="0" y="193651"/>
            <a:ext cx="9143999" cy="861774"/>
          </a:xfrm>
          <a:prstGeom prst="rect">
            <a:avLst/>
          </a:prstGeom>
          <a:noFill/>
        </p:spPr>
        <p:txBody>
          <a:bodyPr wrap="square" rtlCol="0">
            <a:spAutoFit/>
          </a:bodyPr>
          <a:lstStyle/>
          <a:p>
            <a:pPr algn="ctr"/>
            <a:r>
              <a:rPr lang="en-US" sz="3200" b="1" dirty="0">
                <a:solidFill>
                  <a:srgbClr val="0070C0"/>
                </a:solidFill>
              </a:rPr>
              <a:t>Contagion Potentials Versus Internal Vulnerability</a:t>
            </a:r>
          </a:p>
          <a:p>
            <a:endParaRPr lang="en-US" dirty="0">
              <a:solidFill>
                <a:prstClr val="black"/>
              </a:solidFill>
            </a:endParaRPr>
          </a:p>
        </p:txBody>
      </p:sp>
      <p:sp>
        <p:nvSpPr>
          <p:cNvPr id="8" name="Rectangle 7"/>
          <p:cNvSpPr/>
          <p:nvPr/>
        </p:nvSpPr>
        <p:spPr>
          <a:xfrm>
            <a:off x="38060" y="5810540"/>
            <a:ext cx="9092291" cy="712183"/>
          </a:xfrm>
          <a:prstGeom prst="rect">
            <a:avLst/>
          </a:prstGeom>
        </p:spPr>
        <p:txBody>
          <a:bodyPr wrap="square">
            <a:spAutoFit/>
          </a:bodyPr>
          <a:lstStyle/>
          <a:p>
            <a:pPr algn="just">
              <a:lnSpc>
                <a:spcPts val="2400"/>
              </a:lnSpc>
            </a:pPr>
            <a:r>
              <a:rPr lang="en-US" sz="2000" dirty="0">
                <a:solidFill>
                  <a:prstClr val="black"/>
                </a:solidFill>
              </a:rPr>
              <a:t>Network visualization showing the contagion potentials (indicated by color) and the internal failure probabilities (indicated by size) with the optimal parameters</a:t>
            </a:r>
            <a:r>
              <a:rPr lang="en-US" sz="2400" dirty="0">
                <a:solidFill>
                  <a:prstClr val="black"/>
                </a:solidFill>
              </a:rPr>
              <a:t>.</a:t>
            </a:r>
          </a:p>
        </p:txBody>
      </p:sp>
      <p:sp>
        <p:nvSpPr>
          <p:cNvPr id="7" name="TextBox 6"/>
          <p:cNvSpPr txBox="1"/>
          <p:nvPr/>
        </p:nvSpPr>
        <p:spPr>
          <a:xfrm>
            <a:off x="-79350" y="1994549"/>
            <a:ext cx="3444850" cy="2862322"/>
          </a:xfrm>
          <a:prstGeom prst="rect">
            <a:avLst/>
          </a:prstGeom>
          <a:noFill/>
        </p:spPr>
        <p:txBody>
          <a:bodyPr wrap="square" rtlCol="0">
            <a:spAutoFit/>
          </a:bodyPr>
          <a:lstStyle/>
          <a:p>
            <a:r>
              <a:rPr lang="en-US" b="1" dirty="0">
                <a:solidFill>
                  <a:prstClr val="black"/>
                </a:solidFill>
              </a:rPr>
              <a:t>Five risks with the highest contagion potential in 2013 were:</a:t>
            </a:r>
          </a:p>
          <a:p>
            <a:r>
              <a:rPr lang="en-US" dirty="0">
                <a:solidFill>
                  <a:prstClr val="black"/>
                </a:solidFill>
              </a:rPr>
              <a:t> </a:t>
            </a:r>
            <a:r>
              <a:rPr lang="en-US" b="1" dirty="0">
                <a:solidFill>
                  <a:srgbClr val="FF00FF"/>
                </a:solidFill>
              </a:rPr>
              <a:t>8 --   Severe income disparity </a:t>
            </a:r>
          </a:p>
          <a:p>
            <a:r>
              <a:rPr lang="en-US" b="1" dirty="0">
                <a:solidFill>
                  <a:srgbClr val="FF00FF"/>
                </a:solidFill>
              </a:rPr>
              <a:t> 25 – Global government failure </a:t>
            </a:r>
          </a:p>
          <a:p>
            <a:r>
              <a:rPr lang="en-US" b="1" dirty="0">
                <a:solidFill>
                  <a:srgbClr val="FF00FF"/>
                </a:solidFill>
              </a:rPr>
              <a:t> 1 –   Chronic fiscal imbalances </a:t>
            </a:r>
          </a:p>
          <a:p>
            <a:r>
              <a:rPr lang="en-US" b="1" dirty="0">
                <a:solidFill>
                  <a:srgbClr val="FF00FF"/>
                </a:solidFill>
              </a:rPr>
              <a:t> 27 – Pervasive entrenched corruption </a:t>
            </a:r>
          </a:p>
          <a:p>
            <a:r>
              <a:rPr lang="en-US" b="1" dirty="0">
                <a:solidFill>
                  <a:srgbClr val="FF00FF"/>
                </a:solidFill>
              </a:rPr>
              <a:t> 12 -- Failure of climate change adaptation</a:t>
            </a:r>
          </a:p>
          <a:p>
            <a:endParaRPr lang="en-US" dirty="0">
              <a:solidFill>
                <a:prstClr val="black"/>
              </a:solidFill>
            </a:endParaRPr>
          </a:p>
        </p:txBody>
      </p:sp>
      <p:sp>
        <p:nvSpPr>
          <p:cNvPr id="6" name="Footer Placeholder 7"/>
          <p:cNvSpPr>
            <a:spLocks noGrp="1"/>
          </p:cNvSpPr>
          <p:nvPr>
            <p:ph type="ftr" sz="quarter" idx="11"/>
          </p:nvPr>
        </p:nvSpPr>
        <p:spPr>
          <a:xfrm>
            <a:off x="1078523" y="6488329"/>
            <a:ext cx="6928339" cy="365125"/>
          </a:xfrm>
        </p:spPr>
        <p:txBody>
          <a:bodyPr/>
          <a:lstStyle/>
          <a:p>
            <a:r>
              <a:rPr lang="en-US" dirty="0"/>
              <a:t>Failures, Dynamics, Evolution and Control of the Global Risk Network By World Economic Forum</a:t>
            </a:r>
          </a:p>
        </p:txBody>
      </p:sp>
      <p:sp>
        <p:nvSpPr>
          <p:cNvPr id="10" name="Slide Number Placeholder 5"/>
          <p:cNvSpPr txBox="1">
            <a:spLocks/>
          </p:cNvSpPr>
          <p:nvPr/>
        </p:nvSpPr>
        <p:spPr>
          <a:xfrm>
            <a:off x="6749382" y="126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B240-3F4D-4CCB-BF22-0C00AAF4EE4D}" type="slidenum">
              <a:rPr lang="en-US" smtClean="0"/>
              <a:pPr/>
              <a:t>18</a:t>
            </a:fld>
            <a:endParaRPr lang="en-US" dirty="0"/>
          </a:p>
        </p:txBody>
      </p:sp>
    </p:spTree>
    <p:extLst>
      <p:ext uri="{BB962C8B-B14F-4D97-AF65-F5344CB8AC3E}">
        <p14:creationId xmlns:p14="http://schemas.microsoft.com/office/powerpoint/2010/main" val="3810768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592" t="12609" r="1160" b="25636"/>
          <a:stretch/>
        </p:blipFill>
        <p:spPr>
          <a:xfrm>
            <a:off x="-1" y="788035"/>
            <a:ext cx="9144000" cy="6107826"/>
          </a:xfrm>
          <a:prstGeom prst="rect">
            <a:avLst/>
          </a:prstGeom>
        </p:spPr>
      </p:pic>
      <p:sp>
        <p:nvSpPr>
          <p:cNvPr id="4" name="TextBox 3"/>
          <p:cNvSpPr txBox="1"/>
          <p:nvPr/>
        </p:nvSpPr>
        <p:spPr>
          <a:xfrm>
            <a:off x="-1" y="174793"/>
            <a:ext cx="9143999" cy="584775"/>
          </a:xfrm>
          <a:prstGeom prst="rect">
            <a:avLst/>
          </a:prstGeom>
          <a:noFill/>
        </p:spPr>
        <p:txBody>
          <a:bodyPr wrap="square" rtlCol="0">
            <a:spAutoFit/>
          </a:bodyPr>
          <a:lstStyle/>
          <a:p>
            <a:pPr algn="ctr"/>
            <a:r>
              <a:rPr lang="en-US" sz="3200" b="1" dirty="0">
                <a:solidFill>
                  <a:srgbClr val="0070C0"/>
                </a:solidFill>
              </a:rPr>
              <a:t>Asymptotic (Steady State) Risk-Persistence for 2013</a:t>
            </a:r>
            <a:endParaRPr lang="en-US" dirty="0">
              <a:solidFill>
                <a:srgbClr val="0070C0"/>
              </a:solidFill>
            </a:endParaRPr>
          </a:p>
        </p:txBody>
      </p:sp>
      <p:pic>
        <p:nvPicPr>
          <p:cNvPr id="5" name="Picture 4"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1" y="550676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p:nvSpPr>
        <p:spPr>
          <a:xfrm>
            <a:off x="6749382" y="126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B240-3F4D-4CCB-BF22-0C00AAF4EE4D}" type="slidenum">
              <a:rPr lang="en-US" smtClean="0"/>
              <a:pPr/>
              <a:t>19</a:t>
            </a:fld>
            <a:endParaRPr lang="en-US" dirty="0"/>
          </a:p>
        </p:txBody>
      </p:sp>
    </p:spTree>
    <p:extLst>
      <p:ext uri="{BB962C8B-B14F-4D97-AF65-F5344CB8AC3E}">
        <p14:creationId xmlns:p14="http://schemas.microsoft.com/office/powerpoint/2010/main" val="333535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70023" y="215506"/>
            <a:ext cx="6937028" cy="2331407"/>
          </a:xfrm>
          <a:prstGeom prst="rect">
            <a:avLst/>
          </a:prstGeom>
          <a:noFill/>
        </p:spPr>
        <p:txBody>
          <a:bodyPr wrap="square" rtlCol="0">
            <a:spAutoFit/>
          </a:bodyPr>
          <a:lstStyle/>
          <a:p>
            <a:pPr algn="ctr"/>
            <a:r>
              <a:rPr lang="en-US" sz="3200" b="1" dirty="0">
                <a:solidFill>
                  <a:srgbClr val="0070C0"/>
                </a:solidFill>
              </a:rPr>
              <a:t>Outline</a:t>
            </a:r>
          </a:p>
          <a:p>
            <a:endParaRPr lang="en-US" sz="2400" dirty="0"/>
          </a:p>
          <a:p>
            <a:pPr marL="285750" indent="-285750">
              <a:spcAft>
                <a:spcPts val="1200"/>
              </a:spcAft>
              <a:buFont typeface="Arial" panose="020B0604020202020204" pitchFamily="34" charset="0"/>
              <a:buChar char="•"/>
            </a:pPr>
            <a:r>
              <a:rPr lang="en-US" sz="2800" b="1" dirty="0"/>
              <a:t>Background information</a:t>
            </a:r>
          </a:p>
          <a:p>
            <a:pPr marL="285750" indent="-285750">
              <a:spcAft>
                <a:spcPts val="1200"/>
              </a:spcAft>
              <a:buFont typeface="Arial" panose="020B0604020202020204" pitchFamily="34" charset="0"/>
              <a:buChar char="•"/>
            </a:pPr>
            <a:r>
              <a:rPr lang="en-US" sz="2800" b="1" dirty="0"/>
              <a:t>Model details and dynamics</a:t>
            </a:r>
          </a:p>
          <a:p>
            <a:endParaRPr lang="en-US" sz="1350" dirty="0"/>
          </a:p>
        </p:txBody>
      </p:sp>
      <p:pic>
        <p:nvPicPr>
          <p:cNvPr id="3" name="Picture 2"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a:xfrm>
            <a:off x="6698582" y="-66"/>
            <a:ext cx="2057400" cy="365125"/>
          </a:xfrm>
        </p:spPr>
        <p:txBody>
          <a:bodyPr/>
          <a:lstStyle/>
          <a:p>
            <a:fld id="{D3F1B240-3F4D-4CCB-BF22-0C00AAF4EE4D}" type="slidenum">
              <a:rPr lang="en-US" smtClean="0"/>
              <a:t>2</a:t>
            </a:fld>
            <a:endParaRPr lang="en-US" dirty="0"/>
          </a:p>
        </p:txBody>
      </p:sp>
      <p:sp>
        <p:nvSpPr>
          <p:cNvPr id="7" name="Footer Placeholder 7"/>
          <p:cNvSpPr>
            <a:spLocks noGrp="1"/>
          </p:cNvSpPr>
          <p:nvPr>
            <p:ph type="ftr" sz="quarter" idx="11"/>
          </p:nvPr>
        </p:nvSpPr>
        <p:spPr>
          <a:xfrm>
            <a:off x="1294257" y="6459931"/>
            <a:ext cx="6555485" cy="365125"/>
          </a:xfrm>
        </p:spPr>
        <p:txBody>
          <a:bodyPr/>
          <a:lstStyle/>
          <a:p>
            <a:r>
              <a:rPr lang="en-US" dirty="0"/>
              <a:t>Failures, Dynamics, Evolution and Control of the Global Risk Network By World Economic Forum</a:t>
            </a:r>
          </a:p>
        </p:txBody>
      </p:sp>
    </p:spTree>
    <p:extLst>
      <p:ext uri="{BB962C8B-B14F-4D97-AF65-F5344CB8AC3E}">
        <p14:creationId xmlns:p14="http://schemas.microsoft.com/office/powerpoint/2010/main" val="424095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54691"/>
            <a:ext cx="8085763" cy="4154983"/>
          </a:xfrm>
          <a:prstGeom prst="rect">
            <a:avLst/>
          </a:prstGeom>
          <a:noFill/>
        </p:spPr>
        <p:txBody>
          <a:bodyPr wrap="square" rtlCol="0">
            <a:spAutoFit/>
          </a:bodyPr>
          <a:lstStyle/>
          <a:p>
            <a:pPr marL="342900" indent="-342900">
              <a:buFont typeface="Arial"/>
              <a:buChar char="•"/>
            </a:pPr>
            <a:r>
              <a:rPr lang="en-US" sz="2200" b="1" dirty="0">
                <a:solidFill>
                  <a:srgbClr val="0066FF"/>
                </a:solidFill>
              </a:rPr>
              <a:t>For 2013 data, we rank order the persistence of various risks during the lifetime of a cascade. Strikingly, risk 8 - “</a:t>
            </a:r>
            <a:r>
              <a:rPr lang="en-US" sz="2200" b="1" dirty="0">
                <a:solidFill>
                  <a:srgbClr val="C00000"/>
                </a:solidFill>
              </a:rPr>
              <a:t>Severe income disparity</a:t>
            </a:r>
            <a:r>
              <a:rPr lang="en-US" sz="2200" b="1" dirty="0">
                <a:solidFill>
                  <a:srgbClr val="0066FF"/>
                </a:solidFill>
              </a:rPr>
              <a:t>” - was active for about 80% of the lifetime of a cascade on average, while in comparison, the second most persistently active risk - “</a:t>
            </a:r>
            <a:r>
              <a:rPr lang="en-US" sz="2200" b="1" dirty="0">
                <a:solidFill>
                  <a:srgbClr val="C00000"/>
                </a:solidFill>
              </a:rPr>
              <a:t>Chronic fiscal imbalances</a:t>
            </a:r>
            <a:r>
              <a:rPr lang="en-US" sz="2200" b="1" dirty="0">
                <a:solidFill>
                  <a:srgbClr val="0066FF"/>
                </a:solidFill>
              </a:rPr>
              <a:t>” - was active for about 33% of the lifetime of a cascade on average. </a:t>
            </a:r>
          </a:p>
          <a:p>
            <a:endParaRPr lang="en-US" sz="2200" b="1" dirty="0">
              <a:solidFill>
                <a:srgbClr val="FF0000"/>
              </a:solidFill>
            </a:endParaRPr>
          </a:p>
          <a:p>
            <a:endParaRPr lang="en-US" sz="2200" b="1" dirty="0">
              <a:solidFill>
                <a:srgbClr val="FF0000"/>
              </a:solidFill>
            </a:endParaRPr>
          </a:p>
          <a:p>
            <a:pPr marL="342900" indent="-342900">
              <a:buFont typeface="Arial"/>
              <a:buChar char="•"/>
            </a:pPr>
            <a:r>
              <a:rPr lang="en-US" sz="2200" b="1" dirty="0">
                <a:solidFill>
                  <a:srgbClr val="C00000"/>
                </a:solidFill>
              </a:rPr>
              <a:t>Decreasing the internal failure and external influence probabilities of global risks both contribute to the stability of the global economy, with reduction of internal failure probabilities contributing more effectively.</a:t>
            </a:r>
            <a:endParaRPr lang="en-GB" sz="2200" b="1" dirty="0">
              <a:solidFill>
                <a:srgbClr val="C00000"/>
              </a:solidFill>
            </a:endParaRPr>
          </a:p>
        </p:txBody>
      </p:sp>
      <p:sp>
        <p:nvSpPr>
          <p:cNvPr id="3" name="Title 1"/>
          <p:cNvSpPr txBox="1">
            <a:spLocks/>
          </p:cNvSpPr>
          <p:nvPr/>
        </p:nvSpPr>
        <p:spPr>
          <a:xfrm>
            <a:off x="0" y="220529"/>
            <a:ext cx="9144000" cy="7350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solidFill>
                  <a:srgbClr val="0070C0"/>
                </a:solidFill>
                <a:latin typeface="+mn-lt"/>
              </a:rPr>
              <a:t>Conclusions Based on the Network Model </a:t>
            </a:r>
          </a:p>
        </p:txBody>
      </p:sp>
      <p:pic>
        <p:nvPicPr>
          <p:cNvPr id="4" name="Picture 3"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7"/>
          <p:cNvSpPr>
            <a:spLocks noGrp="1"/>
          </p:cNvSpPr>
          <p:nvPr>
            <p:ph type="ftr" sz="quarter" idx="11"/>
          </p:nvPr>
        </p:nvSpPr>
        <p:spPr>
          <a:xfrm>
            <a:off x="1301263" y="6488329"/>
            <a:ext cx="6412522" cy="365125"/>
          </a:xfrm>
        </p:spPr>
        <p:txBody>
          <a:bodyPr/>
          <a:lstStyle/>
          <a:p>
            <a:r>
              <a:rPr lang="en-US" dirty="0"/>
              <a:t>Failures, Dynamics, Evolution and Control of the Global Risk Network By World Economic Forum   </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p:cNvSpPr txBox="1">
            <a:spLocks/>
          </p:cNvSpPr>
          <p:nvPr/>
        </p:nvSpPr>
        <p:spPr>
          <a:xfrm>
            <a:off x="6698582" y="126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F1B240-3F4D-4CCB-BF22-0C00AAF4EE4D}" type="slidenum">
              <a:rPr lang="en-US" smtClean="0"/>
              <a:pPr/>
              <a:t>20</a:t>
            </a:fld>
            <a:endParaRPr lang="en-US" dirty="0"/>
          </a:p>
        </p:txBody>
      </p:sp>
    </p:spTree>
    <p:extLst>
      <p:ext uri="{BB962C8B-B14F-4D97-AF65-F5344CB8AC3E}">
        <p14:creationId xmlns:p14="http://schemas.microsoft.com/office/powerpoint/2010/main" val="228171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256" y="194335"/>
            <a:ext cx="8814090" cy="584775"/>
          </a:xfrm>
          <a:prstGeom prst="rect">
            <a:avLst/>
          </a:prstGeom>
          <a:noFill/>
        </p:spPr>
        <p:txBody>
          <a:bodyPr wrap="square" rtlCol="0">
            <a:spAutoFit/>
          </a:bodyPr>
          <a:lstStyle/>
          <a:p>
            <a:pPr algn="ctr"/>
            <a:r>
              <a:rPr lang="en-US" sz="3200" b="1" dirty="0">
                <a:solidFill>
                  <a:srgbClr val="0070C0"/>
                </a:solidFill>
              </a:rPr>
              <a:t>Measuring Quality of Predictions</a:t>
            </a:r>
          </a:p>
        </p:txBody>
      </p:sp>
      <p:sp>
        <p:nvSpPr>
          <p:cNvPr id="3" name="TextBox 2"/>
          <p:cNvSpPr txBox="1"/>
          <p:nvPr/>
        </p:nvSpPr>
        <p:spPr>
          <a:xfrm>
            <a:off x="177802" y="882650"/>
            <a:ext cx="8762998" cy="4870564"/>
          </a:xfrm>
          <a:prstGeom prst="rect">
            <a:avLst/>
          </a:prstGeom>
          <a:noFill/>
        </p:spPr>
        <p:txBody>
          <a:bodyPr wrap="square" rtlCol="0">
            <a:spAutoFit/>
          </a:bodyPr>
          <a:lstStyle/>
          <a:p>
            <a:pPr marL="214313" indent="-214313" algn="just">
              <a:spcAft>
                <a:spcPts val="900"/>
              </a:spcAft>
              <a:buFont typeface="Arial" panose="020B0604020202020204" pitchFamily="34" charset="0"/>
              <a:buChar char="•"/>
            </a:pPr>
            <a:r>
              <a:rPr lang="en-US" sz="2400" dirty="0"/>
              <a:t>In the global risk network, </a:t>
            </a:r>
            <a:r>
              <a:rPr lang="en-US" sz="2400" b="1" dirty="0">
                <a:solidFill>
                  <a:srgbClr val="C00000"/>
                </a:solidFill>
              </a:rPr>
              <a:t>we recover latent (hidden) and explicit parameters of the model</a:t>
            </a:r>
            <a:r>
              <a:rPr lang="en-US" sz="2400" dirty="0"/>
              <a:t> from historical data and predict future activation of global risks, including cascades of such risk activations.</a:t>
            </a:r>
          </a:p>
          <a:p>
            <a:pPr marL="214313" indent="-214313" algn="just">
              <a:spcAft>
                <a:spcPts val="900"/>
              </a:spcAft>
              <a:buFont typeface="Arial" panose="020B0604020202020204" pitchFamily="34" charset="0"/>
              <a:buChar char="•"/>
            </a:pPr>
            <a:r>
              <a:rPr lang="en-US" sz="2400" dirty="0"/>
              <a:t>The question arises </a:t>
            </a:r>
            <a:r>
              <a:rPr lang="en-US" sz="2400" b="1" dirty="0">
                <a:solidFill>
                  <a:srgbClr val="C00000"/>
                </a:solidFill>
              </a:rPr>
              <a:t>how reliable such parameter recovery is </a:t>
            </a:r>
            <a:r>
              <a:rPr lang="en-US" sz="2400" dirty="0">
                <a:solidFill>
                  <a:srgbClr val="C00000"/>
                </a:solidFill>
              </a:rPr>
              <a:t>and </a:t>
            </a:r>
            <a:r>
              <a:rPr lang="en-US" sz="2400" b="1" dirty="0">
                <a:solidFill>
                  <a:srgbClr val="C00000"/>
                </a:solidFill>
              </a:rPr>
              <a:t>how</a:t>
            </a:r>
            <a:r>
              <a:rPr lang="en-US" sz="2400" dirty="0">
                <a:solidFill>
                  <a:srgbClr val="C00000"/>
                </a:solidFill>
              </a:rPr>
              <a:t> </a:t>
            </a:r>
            <a:r>
              <a:rPr lang="en-US" sz="2400" b="1" dirty="0">
                <a:solidFill>
                  <a:srgbClr val="C00000"/>
                </a:solidFill>
              </a:rPr>
              <a:t>the recovery precision depends on the complexity of the model</a:t>
            </a:r>
            <a:r>
              <a:rPr lang="en-US" sz="2400" dirty="0">
                <a:solidFill>
                  <a:srgbClr val="C00000"/>
                </a:solidFill>
              </a:rPr>
              <a:t> </a:t>
            </a:r>
            <a:r>
              <a:rPr lang="en-US" sz="2400" dirty="0"/>
              <a:t>and the length of its historical data.</a:t>
            </a:r>
          </a:p>
          <a:p>
            <a:pPr marL="214313" indent="-214313" algn="just">
              <a:spcAft>
                <a:spcPts val="900"/>
              </a:spcAft>
              <a:buFont typeface="Arial" panose="020B0604020202020204" pitchFamily="34" charset="0"/>
              <a:buChar char="•"/>
            </a:pPr>
            <a:r>
              <a:rPr lang="en-US" sz="2400" dirty="0"/>
              <a:t>Here, this model is applied to </a:t>
            </a:r>
            <a:r>
              <a:rPr lang="en-US" sz="2400" b="1" dirty="0">
                <a:solidFill>
                  <a:srgbClr val="C00000"/>
                </a:solidFill>
              </a:rPr>
              <a:t>fire propagation in an artificial city </a:t>
            </a:r>
            <a:r>
              <a:rPr lang="en-US" sz="2400" dirty="0"/>
              <a:t>with modular blocks that can be assembled into a complex system.</a:t>
            </a:r>
          </a:p>
          <a:p>
            <a:pPr marL="214313" indent="-214313" algn="just">
              <a:spcAft>
                <a:spcPts val="900"/>
              </a:spcAft>
              <a:buFont typeface="Arial" panose="020B0604020202020204" pitchFamily="34" charset="0"/>
              <a:buChar char="•"/>
            </a:pPr>
            <a:r>
              <a:rPr lang="en-US" sz="2400" dirty="0"/>
              <a:t>We simulate the fires in such cities of varying size, over varying periods of times and </a:t>
            </a:r>
            <a:r>
              <a:rPr lang="en-US" sz="2400" b="1" dirty="0">
                <a:solidFill>
                  <a:srgbClr val="C00000"/>
                </a:solidFill>
              </a:rPr>
              <a:t>use the Maximum Likelihood Estimation to recover the parameters </a:t>
            </a:r>
            <a:r>
              <a:rPr lang="en-US" sz="2400" dirty="0"/>
              <a:t>and compare them with the values assigned to them in simulations.</a:t>
            </a:r>
          </a:p>
        </p:txBody>
      </p:sp>
      <p:sp>
        <p:nvSpPr>
          <p:cNvPr id="4" name="Rectangle 3"/>
          <p:cNvSpPr/>
          <p:nvPr/>
        </p:nvSpPr>
        <p:spPr>
          <a:xfrm>
            <a:off x="935469" y="6006439"/>
            <a:ext cx="8402846" cy="738664"/>
          </a:xfrm>
          <a:prstGeom prst="rect">
            <a:avLst/>
          </a:prstGeom>
        </p:spPr>
        <p:txBody>
          <a:bodyPr wrap="square">
            <a:spAutoFit/>
          </a:bodyPr>
          <a:lstStyle/>
          <a:p>
            <a:pPr marL="285750" indent="-285750">
              <a:buFont typeface="Arial" charset="0"/>
              <a:buChar char="•"/>
            </a:pPr>
            <a:r>
              <a:rPr lang="en-US" sz="1400" dirty="0"/>
              <a:t>* X. Lin, A. Moussawi, G. Korniss, J.Z. Bakdash, and B.K. Szymanski, Limits of Risk Predictability  </a:t>
            </a:r>
          </a:p>
          <a:p>
            <a:pPr marL="285750" indent="-285750">
              <a:buFont typeface="Arial" charset="0"/>
              <a:buChar char="•"/>
            </a:pPr>
            <a:r>
              <a:rPr lang="en-US" sz="1400" dirty="0"/>
              <a:t>In a Cascading Alternating Renewal Process Model</a:t>
            </a:r>
            <a:r>
              <a:rPr lang="en-US" sz="1400" i="1" dirty="0"/>
              <a:t>, Scientific Reports  </a:t>
            </a:r>
            <a:r>
              <a:rPr lang="en-US" sz="1400" b="1" dirty="0"/>
              <a:t>7</a:t>
            </a:r>
            <a:r>
              <a:rPr lang="en-US" sz="1400" dirty="0"/>
              <a:t>:6699, (2017)  </a:t>
            </a:r>
          </a:p>
          <a:p>
            <a:endParaRPr lang="en-US" sz="1400" i="1" dirty="0"/>
          </a:p>
        </p:txBody>
      </p:sp>
      <p:pic>
        <p:nvPicPr>
          <p:cNvPr id="5" name="Picture 4"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a:xfrm>
            <a:off x="6794834" y="-5210"/>
            <a:ext cx="2057400" cy="365125"/>
          </a:xfrm>
        </p:spPr>
        <p:txBody>
          <a:bodyPr/>
          <a:lstStyle/>
          <a:p>
            <a:fld id="{D3F1B240-3F4D-4CCB-BF22-0C00AAF4EE4D}" type="slidenum">
              <a:rPr lang="en-US" smtClean="0"/>
              <a:t>21</a:t>
            </a:fld>
            <a:endParaRPr lang="en-US" dirty="0"/>
          </a:p>
        </p:txBody>
      </p:sp>
      <p:sp>
        <p:nvSpPr>
          <p:cNvPr id="8" name="Footer Placeholder 7"/>
          <p:cNvSpPr>
            <a:spLocks noGrp="1"/>
          </p:cNvSpPr>
          <p:nvPr>
            <p:ph type="ftr" sz="quarter" idx="11"/>
          </p:nvPr>
        </p:nvSpPr>
        <p:spPr>
          <a:xfrm>
            <a:off x="1828800" y="6488329"/>
            <a:ext cx="5499100" cy="365125"/>
          </a:xfrm>
        </p:spPr>
        <p:txBody>
          <a:bodyPr/>
          <a:lstStyle/>
          <a:p>
            <a:r>
              <a:rPr lang="en-US" dirty="0"/>
              <a:t>Failures, Dynamics, Evolution and Control of the Global Risk Network By World Economic Forum</a:t>
            </a:r>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09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027" y="238991"/>
            <a:ext cx="8291946" cy="584775"/>
          </a:xfrm>
          <a:prstGeom prst="rect">
            <a:avLst/>
          </a:prstGeom>
          <a:noFill/>
        </p:spPr>
        <p:txBody>
          <a:bodyPr wrap="square" rtlCol="0">
            <a:spAutoFit/>
          </a:bodyPr>
          <a:lstStyle/>
          <a:p>
            <a:pPr algn="ctr"/>
            <a:r>
              <a:rPr lang="en-US" sz="3200" b="1" dirty="0">
                <a:solidFill>
                  <a:srgbClr val="0070C0"/>
                </a:solidFill>
              </a:rPr>
              <a:t>Model Details</a:t>
            </a:r>
          </a:p>
        </p:txBody>
      </p:sp>
      <p:sp>
        <p:nvSpPr>
          <p:cNvPr id="5" name="TextBox 4"/>
          <p:cNvSpPr txBox="1"/>
          <p:nvPr/>
        </p:nvSpPr>
        <p:spPr>
          <a:xfrm>
            <a:off x="0" y="886692"/>
            <a:ext cx="9144000" cy="3554819"/>
          </a:xfrm>
          <a:prstGeom prst="rect">
            <a:avLst/>
          </a:prstGeom>
          <a:noFill/>
        </p:spPr>
        <p:txBody>
          <a:bodyPr wrap="square" rtlCol="0">
            <a:spAutoFit/>
          </a:bodyPr>
          <a:lstStyle/>
          <a:p>
            <a:pPr algn="just">
              <a:spcAft>
                <a:spcPts val="600"/>
              </a:spcAft>
            </a:pPr>
            <a:r>
              <a:rPr lang="en-US" sz="2000" dirty="0"/>
              <a:t>In the firehouse model, three types of houses are defined:</a:t>
            </a:r>
            <a:r>
              <a:rPr lang="en-US" sz="2000" dirty="0">
                <a:solidFill>
                  <a:srgbClr val="FF0000"/>
                </a:solidFill>
              </a:rPr>
              <a:t> </a:t>
            </a:r>
            <a:r>
              <a:rPr lang="en-US" sz="2000" b="1" dirty="0">
                <a:solidFill>
                  <a:srgbClr val="C00000"/>
                </a:solidFill>
              </a:rPr>
              <a:t>small, medium and large. </a:t>
            </a:r>
          </a:p>
          <a:p>
            <a:pPr algn="just">
              <a:spcAft>
                <a:spcPts val="600"/>
              </a:spcAft>
            </a:pPr>
            <a:r>
              <a:rPr lang="en-US" sz="2000" dirty="0"/>
              <a:t>For each house, the quality of its building material and size of its lot are proportional to its size (type). </a:t>
            </a:r>
          </a:p>
          <a:p>
            <a:pPr algn="just">
              <a:spcAft>
                <a:spcPts val="600"/>
              </a:spcAft>
            </a:pPr>
            <a:r>
              <a:rPr lang="en-US" sz="2000" dirty="0"/>
              <a:t>Each house fire worthiness properties, such as resistance to fires, ability to spread fire, etc. are determined by its type and the housing density in its neighborhood. </a:t>
            </a:r>
          </a:p>
          <a:p>
            <a:pPr algn="just">
              <a:spcAft>
                <a:spcPts val="600"/>
              </a:spcAft>
            </a:pPr>
            <a:r>
              <a:rPr lang="en-US" sz="2000" dirty="0"/>
              <a:t>Large houses have a low probability of catching fire and a high ability to recover from burning, while medium and small houses have increasingly lower characteristics.</a:t>
            </a:r>
          </a:p>
          <a:p>
            <a:pPr algn="just">
              <a:spcAft>
                <a:spcPts val="600"/>
              </a:spcAft>
            </a:pPr>
            <a:r>
              <a:rPr lang="en-US" sz="2000" dirty="0"/>
              <a:t>Each house has an influencing circle with a fixed radius, in which all the neighbors inside the circle are at risk of being catching fire from this house. </a:t>
            </a:r>
          </a:p>
          <a:p>
            <a:pPr algn="just">
              <a:spcAft>
                <a:spcPts val="600"/>
              </a:spcAft>
            </a:pPr>
            <a:r>
              <a:rPr lang="en-US" sz="2000" b="1" dirty="0">
                <a:solidFill>
                  <a:srgbClr val="C00000"/>
                </a:solidFill>
              </a:rPr>
              <a:t>We can expand the city by adding blocks horizontally and vertically.    </a:t>
            </a:r>
          </a:p>
        </p:txBody>
      </p:sp>
      <p:sp>
        <p:nvSpPr>
          <p:cNvPr id="7" name="Slide Number Placeholder 6"/>
          <p:cNvSpPr>
            <a:spLocks noGrp="1"/>
          </p:cNvSpPr>
          <p:nvPr>
            <p:ph type="sldNum" sz="quarter" idx="12"/>
          </p:nvPr>
        </p:nvSpPr>
        <p:spPr>
          <a:xfrm>
            <a:off x="6660573" y="9092"/>
            <a:ext cx="2057400" cy="365125"/>
          </a:xfrm>
        </p:spPr>
        <p:txBody>
          <a:bodyPr/>
          <a:lstStyle/>
          <a:p>
            <a:fld id="{D3F1B240-3F4D-4CCB-BF22-0C00AAF4EE4D}" type="slidenum">
              <a:rPr lang="en-US" smtClean="0"/>
              <a:t>22</a:t>
            </a:fld>
            <a:endParaRPr lang="en-US"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7"/>
          <p:cNvSpPr>
            <a:spLocks noGrp="1"/>
          </p:cNvSpPr>
          <p:nvPr>
            <p:ph type="ftr" sz="quarter" idx="11"/>
          </p:nvPr>
        </p:nvSpPr>
        <p:spPr>
          <a:xfrm>
            <a:off x="1816100" y="6488329"/>
            <a:ext cx="5524500" cy="365125"/>
          </a:xfrm>
        </p:spPr>
        <p:txBody>
          <a:bodyPr/>
          <a:lstStyle/>
          <a:p>
            <a:r>
              <a:rPr lang="en-US" dirty="0"/>
              <a:t>Failures, Dynamics, Evolution and Control of the Global Risk Network By World Economic Forum</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128" y="4322221"/>
            <a:ext cx="7262949" cy="2243912"/>
          </a:xfrm>
          <a:prstGeom prst="rect">
            <a:avLst/>
          </a:prstGeom>
        </p:spPr>
      </p:pic>
      <p:pic>
        <p:nvPicPr>
          <p:cNvPr id="6" name="Picture 5" descr="D:\Qiming Lu\Pictures\rpi_se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199" y="5832576"/>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5827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3431" y="5217143"/>
            <a:ext cx="838200" cy="838200"/>
          </a:xfrm>
          <a:prstGeom prst="rect">
            <a:avLst/>
          </a:prstGeom>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9125" y="1795639"/>
            <a:ext cx="666750" cy="66675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3225" y="1795990"/>
            <a:ext cx="685800" cy="6858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790" y="4101559"/>
            <a:ext cx="838200" cy="8382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3357" y="2988950"/>
            <a:ext cx="666750" cy="666750"/>
          </a:xfrm>
          <a:prstGeom prst="rect">
            <a:avLst/>
          </a:prstGeom>
        </p:spPr>
      </p:pic>
      <p:sp>
        <p:nvSpPr>
          <p:cNvPr id="20" name="Right Arrow 19"/>
          <p:cNvSpPr/>
          <p:nvPr/>
        </p:nvSpPr>
        <p:spPr>
          <a:xfrm>
            <a:off x="6734723" y="3197295"/>
            <a:ext cx="968883" cy="3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7457" y="2999149"/>
            <a:ext cx="685800" cy="685800"/>
          </a:xfrm>
          <a:prstGeom prst="rect">
            <a:avLst/>
          </a:prstGeom>
        </p:spPr>
      </p:pic>
      <p:sp>
        <p:nvSpPr>
          <p:cNvPr id="22" name="Right Arrow 21"/>
          <p:cNvSpPr/>
          <p:nvPr/>
        </p:nvSpPr>
        <p:spPr>
          <a:xfrm>
            <a:off x="6730492" y="1983218"/>
            <a:ext cx="968883" cy="3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1090" y="4197137"/>
            <a:ext cx="685800" cy="685800"/>
          </a:xfrm>
          <a:prstGeom prst="rect">
            <a:avLst/>
          </a:prstGeom>
        </p:spPr>
      </p:pic>
      <p:sp>
        <p:nvSpPr>
          <p:cNvPr id="25" name="Right Arrow 24"/>
          <p:cNvSpPr/>
          <p:nvPr/>
        </p:nvSpPr>
        <p:spPr>
          <a:xfrm>
            <a:off x="6725589" y="4381670"/>
            <a:ext cx="968883" cy="3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ight Arrow 26"/>
          <p:cNvSpPr/>
          <p:nvPr/>
        </p:nvSpPr>
        <p:spPr>
          <a:xfrm>
            <a:off x="6708653" y="5534292"/>
            <a:ext cx="968883" cy="3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1580" y="5388593"/>
            <a:ext cx="666750" cy="666750"/>
          </a:xfrm>
          <a:prstGeom prst="rect">
            <a:avLst/>
          </a:prstGeom>
        </p:spPr>
      </p:pic>
      <p:sp>
        <p:nvSpPr>
          <p:cNvPr id="29" name="Footer Placeholder 7"/>
          <p:cNvSpPr>
            <a:spLocks noGrp="1"/>
          </p:cNvSpPr>
          <p:nvPr>
            <p:ph type="ftr" sz="quarter" idx="11"/>
          </p:nvPr>
        </p:nvSpPr>
        <p:spPr>
          <a:xfrm>
            <a:off x="1841500" y="6488329"/>
            <a:ext cx="5511800" cy="365125"/>
          </a:xfrm>
        </p:spPr>
        <p:txBody>
          <a:bodyPr/>
          <a:lstStyle/>
          <a:p>
            <a:r>
              <a:rPr lang="en-US" dirty="0"/>
              <a:t>Failures, Dynamics, Evolution and Control of the Global Risk Network By World Economic Forum</a:t>
            </a:r>
          </a:p>
        </p:txBody>
      </p:sp>
      <p:sp>
        <p:nvSpPr>
          <p:cNvPr id="6" name="Slide Number Placeholder 5"/>
          <p:cNvSpPr>
            <a:spLocks noGrp="1"/>
          </p:cNvSpPr>
          <p:nvPr>
            <p:ph type="sldNum" sz="quarter" idx="12"/>
          </p:nvPr>
        </p:nvSpPr>
        <p:spPr>
          <a:xfrm>
            <a:off x="6784975" y="13909"/>
            <a:ext cx="2057400" cy="365125"/>
          </a:xfrm>
        </p:spPr>
        <p:txBody>
          <a:bodyPr/>
          <a:lstStyle/>
          <a:p>
            <a:fld id="{D3F1B240-3F4D-4CCB-BF22-0C00AAF4EE4D}" type="slidenum">
              <a:rPr lang="en-US" smtClean="0"/>
              <a:t>23</a:t>
            </a:fld>
            <a:endParaRPr lang="en-US" dirty="0"/>
          </a:p>
        </p:txBody>
      </p:sp>
      <p:sp>
        <p:nvSpPr>
          <p:cNvPr id="5" name="TextBox 4"/>
          <p:cNvSpPr txBox="1"/>
          <p:nvPr/>
        </p:nvSpPr>
        <p:spPr>
          <a:xfrm>
            <a:off x="483085" y="158085"/>
            <a:ext cx="8354292" cy="584775"/>
          </a:xfrm>
          <a:prstGeom prst="rect">
            <a:avLst/>
          </a:prstGeom>
          <a:noFill/>
        </p:spPr>
        <p:txBody>
          <a:bodyPr wrap="square" rtlCol="0">
            <a:spAutoFit/>
          </a:bodyPr>
          <a:lstStyle/>
          <a:p>
            <a:pPr algn="ctr"/>
            <a:r>
              <a:rPr lang="en-US" sz="3200" b="1" dirty="0">
                <a:solidFill>
                  <a:srgbClr val="0070C0"/>
                </a:solidFill>
              </a:rPr>
              <a:t>Model Dynamics - Probabilities</a:t>
            </a:r>
          </a:p>
        </p:txBody>
      </p:sp>
      <p:sp>
        <p:nvSpPr>
          <p:cNvPr id="30" name="Rectangle 29"/>
          <p:cNvSpPr/>
          <p:nvPr/>
        </p:nvSpPr>
        <p:spPr>
          <a:xfrm>
            <a:off x="0" y="779268"/>
            <a:ext cx="9144000" cy="5370702"/>
          </a:xfrm>
          <a:prstGeom prst="rect">
            <a:avLst/>
          </a:prstGeom>
        </p:spPr>
        <p:txBody>
          <a:bodyPr wrap="square">
            <a:spAutoFit/>
          </a:bodyPr>
          <a:lstStyle/>
          <a:p>
            <a:pPr algn="just"/>
            <a:r>
              <a:rPr lang="en-US" sz="2000" b="1" dirty="0"/>
              <a:t>At time t</a:t>
            </a:r>
            <a:r>
              <a:rPr lang="en-US" sz="2000" dirty="0"/>
              <a:t>, a house is in one of </a:t>
            </a:r>
            <a:r>
              <a:rPr lang="en-US" sz="2000" dirty="0">
                <a:solidFill>
                  <a:srgbClr val="C00000"/>
                </a:solidFill>
              </a:rPr>
              <a:t>three states</a:t>
            </a:r>
            <a:r>
              <a:rPr lang="en-US" sz="2000" dirty="0"/>
              <a:t>: </a:t>
            </a:r>
            <a:r>
              <a:rPr lang="en-US" sz="2000" b="1" dirty="0">
                <a:solidFill>
                  <a:srgbClr val="C00000"/>
                </a:solidFill>
              </a:rPr>
              <a:t>susceptible (0), on-fire (1), recovery(-1)</a:t>
            </a:r>
          </a:p>
          <a:p>
            <a:pPr algn="just">
              <a:spcAft>
                <a:spcPts val="600"/>
              </a:spcAft>
            </a:pPr>
            <a:r>
              <a:rPr lang="en-US" sz="2000" b="1" dirty="0"/>
              <a:t>The dynamics progresses at each time step  t &gt; 0 as follows:</a:t>
            </a:r>
          </a:p>
          <a:p>
            <a:pPr marL="342900" indent="-342900">
              <a:buFont typeface="+mj-lt"/>
              <a:buAutoNum type="arabicPeriod"/>
            </a:pPr>
            <a:r>
              <a:rPr lang="en-US" sz="2000" dirty="0"/>
              <a:t>House </a:t>
            </a:r>
            <a:r>
              <a:rPr lang="en-US" sz="2000" i="1" dirty="0"/>
              <a:t>i</a:t>
            </a:r>
            <a:r>
              <a:rPr lang="en-US" sz="2000" dirty="0"/>
              <a:t> </a:t>
            </a:r>
            <a:r>
              <a:rPr lang="en-US" sz="2000" b="1" dirty="0">
                <a:solidFill>
                  <a:srgbClr val="C00000"/>
                </a:solidFill>
              </a:rPr>
              <a:t>susceptible</a:t>
            </a:r>
            <a:r>
              <a:rPr lang="en-US" sz="2000" dirty="0"/>
              <a:t> at time </a:t>
            </a:r>
            <a:r>
              <a:rPr lang="en-US" sz="2000" i="1" dirty="0"/>
              <a:t>t–1</a:t>
            </a:r>
            <a:r>
              <a:rPr lang="en-US" sz="2000" dirty="0">
                <a:solidFill>
                  <a:srgbClr val="C00000"/>
                </a:solidFill>
              </a:rPr>
              <a:t> </a:t>
            </a:r>
            <a:r>
              <a:rPr lang="en-US" sz="2000" b="1" dirty="0">
                <a:solidFill>
                  <a:srgbClr val="C00000"/>
                </a:solidFill>
              </a:rPr>
              <a:t>catches fire internally</a:t>
            </a:r>
            <a:r>
              <a:rPr lang="en-US" sz="2000" dirty="0"/>
              <a:t> at time</a:t>
            </a:r>
            <a:r>
              <a:rPr lang="en-US" sz="2000" i="1" dirty="0"/>
              <a:t> t </a:t>
            </a:r>
            <a:r>
              <a:rPr lang="en-US" sz="2000" dirty="0"/>
              <a:t>with probability: </a:t>
            </a:r>
            <a:r>
              <a:rPr lang="en-US" sz="2000" b="1" dirty="0"/>
              <a:t> </a:t>
            </a:r>
            <a:endParaRPr lang="en-US" sz="2000" b="1" dirty="0">
              <a:solidFill>
                <a:srgbClr val="0070C0"/>
              </a:solidFill>
            </a:endParaRPr>
          </a:p>
          <a:p>
            <a:pPr marL="342900" indent="-342900" algn="just">
              <a:buAutoNum type="arabicPeriod"/>
            </a:pPr>
            <a:endParaRPr lang="en-US" b="1" dirty="0">
              <a:solidFill>
                <a:srgbClr val="0070C0"/>
              </a:solidFill>
            </a:endParaRPr>
          </a:p>
          <a:p>
            <a:pPr marL="342900" indent="-342900" algn="just">
              <a:buAutoNum type="arabicPeriod"/>
            </a:pPr>
            <a:endParaRPr lang="en-US" b="1" dirty="0">
              <a:solidFill>
                <a:srgbClr val="0070C0"/>
              </a:solidFill>
            </a:endParaRPr>
          </a:p>
          <a:p>
            <a:pPr marL="342900" indent="-342900">
              <a:buAutoNum type="arabicPeriod"/>
            </a:pPr>
            <a:r>
              <a:rPr lang="en-US" sz="2000" dirty="0"/>
              <a:t>House </a:t>
            </a:r>
            <a:r>
              <a:rPr lang="en-US" sz="2000" i="1" dirty="0"/>
              <a:t>i</a:t>
            </a:r>
            <a:r>
              <a:rPr lang="en-US" sz="2000" dirty="0"/>
              <a:t> that was </a:t>
            </a:r>
            <a:r>
              <a:rPr lang="en-US" sz="2000" b="1" dirty="0">
                <a:solidFill>
                  <a:srgbClr val="C00000"/>
                </a:solidFill>
              </a:rPr>
              <a:t>susceptible</a:t>
            </a:r>
            <a:r>
              <a:rPr lang="en-US" sz="2000" dirty="0"/>
              <a:t> at time </a:t>
            </a:r>
            <a:r>
              <a:rPr lang="en-US" sz="2000" i="1" dirty="0"/>
              <a:t>t–1</a:t>
            </a:r>
            <a:r>
              <a:rPr lang="en-US" sz="2000" dirty="0"/>
              <a:t> </a:t>
            </a:r>
            <a:r>
              <a:rPr lang="en-US" sz="2000" b="1" dirty="0">
                <a:solidFill>
                  <a:srgbClr val="C00000"/>
                </a:solidFill>
              </a:rPr>
              <a:t>catches fire externally </a:t>
            </a:r>
            <a:r>
              <a:rPr lang="en-US" sz="2000" dirty="0"/>
              <a:t> from on-fire neighbor </a:t>
            </a:r>
            <a:r>
              <a:rPr lang="en-US" sz="2000" i="1" dirty="0"/>
              <a:t>j</a:t>
            </a:r>
            <a:r>
              <a:rPr lang="en-US" sz="2000" dirty="0"/>
              <a:t> at time </a:t>
            </a:r>
            <a:r>
              <a:rPr lang="en-US" sz="2000" i="1" dirty="0"/>
              <a:t>t</a:t>
            </a:r>
            <a:r>
              <a:rPr lang="en-US" sz="2000" dirty="0"/>
              <a:t> with probability:  </a:t>
            </a:r>
            <a:endParaRPr lang="en-US" sz="2000" b="1" dirty="0">
              <a:solidFill>
                <a:srgbClr val="0070C0"/>
              </a:solidFill>
            </a:endParaRPr>
          </a:p>
          <a:p>
            <a:pPr marL="342900" indent="-342900" algn="just">
              <a:buAutoNum type="arabicPeriod"/>
            </a:pPr>
            <a:endParaRPr lang="en-US" dirty="0"/>
          </a:p>
          <a:p>
            <a:pPr marL="342900" indent="-342900" algn="just">
              <a:buAutoNum type="arabicPeriod"/>
            </a:pPr>
            <a:endParaRPr lang="en-US" dirty="0"/>
          </a:p>
          <a:p>
            <a:pPr marL="342900" indent="-342900" algn="just">
              <a:buAutoNum type="arabicPeriod"/>
            </a:pPr>
            <a:endParaRPr lang="en-US" dirty="0"/>
          </a:p>
          <a:p>
            <a:pPr marL="342900" indent="-342900">
              <a:buAutoNum type="arabicPeriod"/>
            </a:pPr>
            <a:r>
              <a:rPr lang="en-US" sz="2000" dirty="0"/>
              <a:t>House </a:t>
            </a:r>
            <a:r>
              <a:rPr lang="en-US" sz="2000" i="1" dirty="0"/>
              <a:t>i</a:t>
            </a:r>
            <a:r>
              <a:rPr lang="en-US" sz="2000" dirty="0"/>
              <a:t> </a:t>
            </a:r>
            <a:r>
              <a:rPr lang="en-US" sz="2000" b="1" dirty="0">
                <a:solidFill>
                  <a:srgbClr val="C00000"/>
                </a:solidFill>
              </a:rPr>
              <a:t>on-fire</a:t>
            </a:r>
            <a:r>
              <a:rPr lang="en-US" sz="2000" dirty="0"/>
              <a:t> at time t–1 is extinguished and enter the </a:t>
            </a:r>
            <a:r>
              <a:rPr lang="en-US" sz="2000" b="1" dirty="0">
                <a:solidFill>
                  <a:srgbClr val="C00000"/>
                </a:solidFill>
              </a:rPr>
              <a:t>recovery</a:t>
            </a:r>
            <a:r>
              <a:rPr lang="en-US" sz="2000" dirty="0"/>
              <a:t> state at time </a:t>
            </a:r>
            <a:r>
              <a:rPr lang="en-US" sz="2000" i="1" dirty="0"/>
              <a:t>t</a:t>
            </a:r>
            <a:r>
              <a:rPr lang="en-US" sz="2000" dirty="0"/>
              <a:t> with probability:   </a:t>
            </a:r>
            <a:endParaRPr lang="en-US" sz="2000" b="1" dirty="0">
              <a:solidFill>
                <a:srgbClr val="0070C0"/>
              </a:solidFill>
            </a:endParaRPr>
          </a:p>
          <a:p>
            <a:pPr algn="just"/>
            <a:endParaRPr lang="en-US" dirty="0"/>
          </a:p>
          <a:p>
            <a:pPr algn="just"/>
            <a:endParaRPr lang="en-US" dirty="0"/>
          </a:p>
          <a:p>
            <a:pPr algn="just"/>
            <a:r>
              <a:rPr lang="en-US" dirty="0"/>
              <a:t>4.   House </a:t>
            </a:r>
            <a:r>
              <a:rPr lang="en-US" i="1" dirty="0"/>
              <a:t>i</a:t>
            </a:r>
            <a:r>
              <a:rPr lang="en-US" dirty="0"/>
              <a:t> </a:t>
            </a:r>
            <a:r>
              <a:rPr lang="en-US" b="1" dirty="0">
                <a:solidFill>
                  <a:srgbClr val="C00000"/>
                </a:solidFill>
              </a:rPr>
              <a:t>in</a:t>
            </a:r>
            <a:r>
              <a:rPr lang="en-US" b="1" dirty="0">
                <a:solidFill>
                  <a:srgbClr val="FF0000"/>
                </a:solidFill>
              </a:rPr>
              <a:t>-</a:t>
            </a:r>
            <a:r>
              <a:rPr lang="en-US" b="1" dirty="0">
                <a:solidFill>
                  <a:srgbClr val="C00000"/>
                </a:solidFill>
              </a:rPr>
              <a:t>recovery</a:t>
            </a:r>
            <a:r>
              <a:rPr lang="en-US" dirty="0"/>
              <a:t> at time </a:t>
            </a:r>
            <a:r>
              <a:rPr lang="en-US" i="1" dirty="0"/>
              <a:t>t–1</a:t>
            </a:r>
            <a:r>
              <a:rPr lang="en-US" dirty="0"/>
              <a:t> becomes </a:t>
            </a:r>
            <a:r>
              <a:rPr lang="en-US" b="1" dirty="0">
                <a:solidFill>
                  <a:srgbClr val="C00000"/>
                </a:solidFill>
              </a:rPr>
              <a:t>susceptible</a:t>
            </a:r>
            <a:r>
              <a:rPr lang="en-US" dirty="0"/>
              <a:t> at time </a:t>
            </a:r>
            <a:r>
              <a:rPr lang="en-US" i="1" dirty="0"/>
              <a:t>t</a:t>
            </a:r>
            <a:r>
              <a:rPr lang="en-US" dirty="0"/>
              <a:t> with probability:</a:t>
            </a:r>
          </a:p>
          <a:p>
            <a:pPr algn="ctr"/>
            <a:endParaRPr lang="en-US" dirty="0"/>
          </a:p>
          <a:p>
            <a:pPr algn="ctr"/>
            <a:endParaRPr lang="en-US" dirty="0"/>
          </a:p>
        </p:txBody>
      </p:sp>
      <p:graphicFrame>
        <p:nvGraphicFramePr>
          <p:cNvPr id="31" name="Object 30"/>
          <p:cNvGraphicFramePr>
            <a:graphicFrameLocks noChangeAspect="1"/>
          </p:cNvGraphicFramePr>
          <p:nvPr/>
        </p:nvGraphicFramePr>
        <p:xfrm>
          <a:off x="2096039" y="1754190"/>
          <a:ext cx="2037525" cy="679979"/>
        </p:xfrm>
        <a:graphic>
          <a:graphicData uri="http://schemas.openxmlformats.org/presentationml/2006/ole">
            <mc:AlternateContent xmlns:mc="http://schemas.openxmlformats.org/markup-compatibility/2006">
              <mc:Choice xmlns:v="urn:schemas-microsoft-com:vml" Requires="v">
                <p:oleObj name="Equation" r:id="rId7" imgW="838200" imgH="279400" progId="Equation.3">
                  <p:embed/>
                </p:oleObj>
              </mc:Choice>
              <mc:Fallback>
                <p:oleObj name="Equation" r:id="rId7" imgW="838200" imgH="279400" progId="Equation.3">
                  <p:embed/>
                  <p:pic>
                    <p:nvPicPr>
                      <p:cNvPr id="31" name="Object 30"/>
                      <p:cNvPicPr/>
                      <p:nvPr/>
                    </p:nvPicPr>
                    <p:blipFill>
                      <a:blip r:embed="rId8"/>
                      <a:stretch>
                        <a:fillRect/>
                      </a:stretch>
                    </p:blipFill>
                    <p:spPr>
                      <a:xfrm>
                        <a:off x="2096039" y="1754190"/>
                        <a:ext cx="2037525" cy="679979"/>
                      </a:xfrm>
                      <a:prstGeom prst="rect">
                        <a:avLst/>
                      </a:prstGeom>
                    </p:spPr>
                  </p:pic>
                </p:oleObj>
              </mc:Fallback>
            </mc:AlternateContent>
          </a:graphicData>
        </a:graphic>
      </p:graphicFrame>
      <p:graphicFrame>
        <p:nvGraphicFramePr>
          <p:cNvPr id="32" name="Object 31"/>
          <p:cNvGraphicFramePr>
            <a:graphicFrameLocks noChangeAspect="1"/>
          </p:cNvGraphicFramePr>
          <p:nvPr/>
        </p:nvGraphicFramePr>
        <p:xfrm>
          <a:off x="2046304" y="2892953"/>
          <a:ext cx="2994025" cy="741362"/>
        </p:xfrm>
        <a:graphic>
          <a:graphicData uri="http://schemas.openxmlformats.org/presentationml/2006/ole">
            <mc:AlternateContent xmlns:mc="http://schemas.openxmlformats.org/markup-compatibility/2006">
              <mc:Choice xmlns:v="urn:schemas-microsoft-com:vml" Requires="v">
                <p:oleObj name="Equation" r:id="rId9" imgW="1231900" imgH="304800" progId="Equation.3">
                  <p:embed/>
                </p:oleObj>
              </mc:Choice>
              <mc:Fallback>
                <p:oleObj name="Equation" r:id="rId9" imgW="1231900" imgH="304800" progId="Equation.3">
                  <p:embed/>
                  <p:pic>
                    <p:nvPicPr>
                      <p:cNvPr id="32" name="Object 31"/>
                      <p:cNvPicPr/>
                      <p:nvPr/>
                    </p:nvPicPr>
                    <p:blipFill>
                      <a:blip r:embed="rId10"/>
                      <a:stretch>
                        <a:fillRect/>
                      </a:stretch>
                    </p:blipFill>
                    <p:spPr>
                      <a:xfrm>
                        <a:off x="2046304" y="2892953"/>
                        <a:ext cx="2994025" cy="741362"/>
                      </a:xfrm>
                      <a:prstGeom prst="rect">
                        <a:avLst/>
                      </a:prstGeom>
                    </p:spPr>
                  </p:pic>
                </p:oleObj>
              </mc:Fallback>
            </mc:AlternateContent>
          </a:graphicData>
        </a:graphic>
      </p:graphicFrame>
      <p:graphicFrame>
        <p:nvGraphicFramePr>
          <p:cNvPr id="33" name="Object 32"/>
          <p:cNvGraphicFramePr>
            <a:graphicFrameLocks noChangeAspect="1"/>
          </p:cNvGraphicFramePr>
          <p:nvPr/>
        </p:nvGraphicFramePr>
        <p:xfrm>
          <a:off x="1955273" y="4197879"/>
          <a:ext cx="2254250" cy="679450"/>
        </p:xfrm>
        <a:graphic>
          <a:graphicData uri="http://schemas.openxmlformats.org/presentationml/2006/ole">
            <mc:AlternateContent xmlns:mc="http://schemas.openxmlformats.org/markup-compatibility/2006">
              <mc:Choice xmlns:v="urn:schemas-microsoft-com:vml" Requires="v">
                <p:oleObj name="Equation" r:id="rId11" imgW="927100" imgH="279400" progId="Equation.3">
                  <p:embed/>
                </p:oleObj>
              </mc:Choice>
              <mc:Fallback>
                <p:oleObj name="Equation" r:id="rId11" imgW="927100" imgH="279400" progId="Equation.3">
                  <p:embed/>
                  <p:pic>
                    <p:nvPicPr>
                      <p:cNvPr id="33" name="Object 32"/>
                      <p:cNvPicPr/>
                      <p:nvPr/>
                    </p:nvPicPr>
                    <p:blipFill>
                      <a:blip r:embed="rId12"/>
                      <a:stretch>
                        <a:fillRect/>
                      </a:stretch>
                    </p:blipFill>
                    <p:spPr>
                      <a:xfrm>
                        <a:off x="1955273" y="4197879"/>
                        <a:ext cx="2254250" cy="679450"/>
                      </a:xfrm>
                      <a:prstGeom prst="rect">
                        <a:avLst/>
                      </a:prstGeom>
                    </p:spPr>
                  </p:pic>
                </p:oleObj>
              </mc:Fallback>
            </mc:AlternateContent>
          </a:graphicData>
        </a:graphic>
      </p:graphicFrame>
      <p:graphicFrame>
        <p:nvGraphicFramePr>
          <p:cNvPr id="34" name="Object 33"/>
          <p:cNvGraphicFramePr>
            <a:graphicFrameLocks noChangeAspect="1"/>
          </p:cNvGraphicFramePr>
          <p:nvPr/>
        </p:nvGraphicFramePr>
        <p:xfrm>
          <a:off x="2019300" y="5218114"/>
          <a:ext cx="2132013" cy="679450"/>
        </p:xfrm>
        <a:graphic>
          <a:graphicData uri="http://schemas.openxmlformats.org/presentationml/2006/ole">
            <mc:AlternateContent xmlns:mc="http://schemas.openxmlformats.org/markup-compatibility/2006">
              <mc:Choice xmlns:v="urn:schemas-microsoft-com:vml" Requires="v">
                <p:oleObj name="Equation" r:id="rId13" imgW="876300" imgH="279400" progId="Equation.3">
                  <p:embed/>
                </p:oleObj>
              </mc:Choice>
              <mc:Fallback>
                <p:oleObj name="Equation" r:id="rId13" imgW="876300" imgH="279400" progId="Equation.3">
                  <p:embed/>
                  <p:pic>
                    <p:nvPicPr>
                      <p:cNvPr id="34" name="Object 33"/>
                      <p:cNvPicPr/>
                      <p:nvPr/>
                    </p:nvPicPr>
                    <p:blipFill>
                      <a:blip r:embed="rId14"/>
                      <a:stretch>
                        <a:fillRect/>
                      </a:stretch>
                    </p:blipFill>
                    <p:spPr>
                      <a:xfrm>
                        <a:off x="2019300" y="5218114"/>
                        <a:ext cx="2132013" cy="679450"/>
                      </a:xfrm>
                      <a:prstGeom prst="rect">
                        <a:avLst/>
                      </a:prstGeom>
                    </p:spPr>
                  </p:pic>
                </p:oleObj>
              </mc:Fallback>
            </mc:AlternateContent>
          </a:graphicData>
        </a:graphic>
      </p:graphicFrame>
    </p:spTree>
    <p:extLst>
      <p:ext uri="{BB962C8B-B14F-4D97-AF65-F5344CB8AC3E}">
        <p14:creationId xmlns:p14="http://schemas.microsoft.com/office/powerpoint/2010/main" val="2306967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9737"/>
            <a:ext cx="2971803" cy="207751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0683" y="1024988"/>
            <a:ext cx="2969113" cy="207563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8676" y="1007427"/>
            <a:ext cx="3065324" cy="2077517"/>
          </a:xfrm>
          <a:prstGeom prst="rect">
            <a:avLst/>
          </a:prstGeom>
        </p:spPr>
      </p:pic>
      <p:sp>
        <p:nvSpPr>
          <p:cNvPr id="5" name="TextBox 4"/>
          <p:cNvSpPr txBox="1"/>
          <p:nvPr/>
        </p:nvSpPr>
        <p:spPr>
          <a:xfrm>
            <a:off x="2815936" y="686157"/>
            <a:ext cx="4135582" cy="369332"/>
          </a:xfrm>
          <a:prstGeom prst="rect">
            <a:avLst/>
          </a:prstGeom>
          <a:noFill/>
        </p:spPr>
        <p:txBody>
          <a:bodyPr wrap="square" rtlCol="0">
            <a:spAutoFit/>
          </a:bodyPr>
          <a:lstStyle/>
          <a:p>
            <a:r>
              <a:rPr lang="en-US" b="1" dirty="0">
                <a:solidFill>
                  <a:srgbClr val="C00000"/>
                </a:solidFill>
              </a:rPr>
              <a:t>Three state comparisons in torus model</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04567"/>
            <a:ext cx="3231725" cy="225922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8137" y="3534010"/>
            <a:ext cx="3054060" cy="224883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5051" y="3576581"/>
            <a:ext cx="3028950" cy="2163173"/>
          </a:xfrm>
          <a:prstGeom prst="rect">
            <a:avLst/>
          </a:prstGeom>
        </p:spPr>
      </p:pic>
      <p:sp>
        <p:nvSpPr>
          <p:cNvPr id="9" name="TextBox 8"/>
          <p:cNvSpPr txBox="1"/>
          <p:nvPr/>
        </p:nvSpPr>
        <p:spPr>
          <a:xfrm>
            <a:off x="2368663" y="3109492"/>
            <a:ext cx="5030128" cy="369332"/>
          </a:xfrm>
          <a:prstGeom prst="rect">
            <a:avLst/>
          </a:prstGeom>
          <a:noFill/>
        </p:spPr>
        <p:txBody>
          <a:bodyPr wrap="square" rtlCol="0">
            <a:spAutoFit/>
          </a:bodyPr>
          <a:lstStyle/>
          <a:p>
            <a:pPr algn="just"/>
            <a:r>
              <a:rPr lang="en-US" b="1" dirty="0">
                <a:solidFill>
                  <a:srgbClr val="C00000"/>
                </a:solidFill>
              </a:rPr>
              <a:t>Three state comparisons in fully connected model</a:t>
            </a:r>
          </a:p>
        </p:txBody>
      </p:sp>
      <p:sp>
        <p:nvSpPr>
          <p:cNvPr id="11" name="TextBox 10"/>
          <p:cNvSpPr txBox="1"/>
          <p:nvPr/>
        </p:nvSpPr>
        <p:spPr>
          <a:xfrm>
            <a:off x="498762" y="191305"/>
            <a:ext cx="8354292" cy="584775"/>
          </a:xfrm>
          <a:prstGeom prst="rect">
            <a:avLst/>
          </a:prstGeom>
          <a:noFill/>
        </p:spPr>
        <p:txBody>
          <a:bodyPr wrap="square" rtlCol="0">
            <a:spAutoFit/>
          </a:bodyPr>
          <a:lstStyle/>
          <a:p>
            <a:pPr algn="ctr"/>
            <a:r>
              <a:rPr lang="en-US" sz="3200" b="1" dirty="0">
                <a:solidFill>
                  <a:srgbClr val="0070C0"/>
                </a:solidFill>
              </a:rPr>
              <a:t>Model Comparison – Discrete vs. ODE</a:t>
            </a:r>
          </a:p>
        </p:txBody>
      </p:sp>
      <p:pic>
        <p:nvPicPr>
          <p:cNvPr id="12" name="Picture 11" descr="D:\Qiming Lu\Pictures\rpi_seal.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13"/>
          <p:cNvSpPr>
            <a:spLocks noGrp="1"/>
          </p:cNvSpPr>
          <p:nvPr>
            <p:ph type="sldNum" sz="quarter" idx="12"/>
          </p:nvPr>
        </p:nvSpPr>
        <p:spPr>
          <a:xfrm>
            <a:off x="6795654" y="7074"/>
            <a:ext cx="2057400" cy="365125"/>
          </a:xfrm>
        </p:spPr>
        <p:txBody>
          <a:bodyPr/>
          <a:lstStyle/>
          <a:p>
            <a:fld id="{D3F1B240-3F4D-4CCB-BF22-0C00AAF4EE4D}" type="slidenum">
              <a:rPr lang="en-US" smtClean="0"/>
              <a:t>24</a:t>
            </a:fld>
            <a:endParaRPr lang="en-US" dirty="0"/>
          </a:p>
        </p:txBody>
      </p:sp>
      <p:sp>
        <p:nvSpPr>
          <p:cNvPr id="15" name="Rectangle 14"/>
          <p:cNvSpPr/>
          <p:nvPr/>
        </p:nvSpPr>
        <p:spPr>
          <a:xfrm>
            <a:off x="1313853" y="5756776"/>
            <a:ext cx="6573494" cy="646331"/>
          </a:xfrm>
          <a:prstGeom prst="rect">
            <a:avLst/>
          </a:prstGeom>
        </p:spPr>
        <p:txBody>
          <a:bodyPr wrap="square">
            <a:spAutoFit/>
          </a:bodyPr>
          <a:lstStyle/>
          <a:p>
            <a:pPr algn="just"/>
            <a:r>
              <a:rPr lang="en-US" b="1" dirty="0">
                <a:solidFill>
                  <a:srgbClr val="C00000"/>
                </a:solidFill>
              </a:rPr>
              <a:t>The higher the model connectivity, the better the match between discrete and ODE results. </a:t>
            </a:r>
          </a:p>
        </p:txBody>
      </p:sp>
      <p:sp>
        <p:nvSpPr>
          <p:cNvPr id="16" name="TextBox 15"/>
          <p:cNvSpPr txBox="1"/>
          <p:nvPr/>
        </p:nvSpPr>
        <p:spPr>
          <a:xfrm>
            <a:off x="1615862" y="4634178"/>
            <a:ext cx="657822" cy="369332"/>
          </a:xfrm>
          <a:prstGeom prst="rect">
            <a:avLst/>
          </a:prstGeom>
          <a:noFill/>
        </p:spPr>
        <p:txBody>
          <a:bodyPr wrap="square" rtlCol="0">
            <a:spAutoFit/>
          </a:bodyPr>
          <a:lstStyle/>
          <a:p>
            <a:r>
              <a:rPr lang="en-US" b="1" dirty="0">
                <a:solidFill>
                  <a:srgbClr val="0070C0"/>
                </a:solidFill>
              </a:rPr>
              <a:t>s(t)</a:t>
            </a:r>
          </a:p>
        </p:txBody>
      </p:sp>
      <p:sp>
        <p:nvSpPr>
          <p:cNvPr id="17" name="TextBox 16"/>
          <p:cNvSpPr txBox="1"/>
          <p:nvPr/>
        </p:nvSpPr>
        <p:spPr>
          <a:xfrm>
            <a:off x="7545377" y="4672807"/>
            <a:ext cx="657822" cy="369332"/>
          </a:xfrm>
          <a:prstGeom prst="rect">
            <a:avLst/>
          </a:prstGeom>
          <a:noFill/>
        </p:spPr>
        <p:txBody>
          <a:bodyPr wrap="square" rtlCol="0">
            <a:spAutoFit/>
          </a:bodyPr>
          <a:lstStyle/>
          <a:p>
            <a:r>
              <a:rPr lang="en-US" b="1" dirty="0">
                <a:solidFill>
                  <a:srgbClr val="0070C0"/>
                </a:solidFill>
              </a:rPr>
              <a:t>r(t)</a:t>
            </a:r>
          </a:p>
        </p:txBody>
      </p:sp>
      <p:sp>
        <p:nvSpPr>
          <p:cNvPr id="18" name="TextBox 17"/>
          <p:cNvSpPr txBox="1"/>
          <p:nvPr/>
        </p:nvSpPr>
        <p:spPr>
          <a:xfrm>
            <a:off x="4525239" y="4670479"/>
            <a:ext cx="657822" cy="369332"/>
          </a:xfrm>
          <a:prstGeom prst="rect">
            <a:avLst/>
          </a:prstGeom>
          <a:noFill/>
        </p:spPr>
        <p:txBody>
          <a:bodyPr wrap="square" rtlCol="0">
            <a:spAutoFit/>
          </a:bodyPr>
          <a:lstStyle/>
          <a:p>
            <a:r>
              <a:rPr lang="en-US" b="1" dirty="0">
                <a:solidFill>
                  <a:srgbClr val="0070C0"/>
                </a:solidFill>
              </a:rPr>
              <a:t>f(t)</a:t>
            </a:r>
          </a:p>
        </p:txBody>
      </p:sp>
      <p:sp>
        <p:nvSpPr>
          <p:cNvPr id="19" name="Footer Placeholder 7"/>
          <p:cNvSpPr>
            <a:spLocks noGrp="1"/>
          </p:cNvSpPr>
          <p:nvPr>
            <p:ph type="ftr" sz="quarter" idx="11"/>
          </p:nvPr>
        </p:nvSpPr>
        <p:spPr>
          <a:xfrm>
            <a:off x="1790699" y="6488329"/>
            <a:ext cx="5608091" cy="365125"/>
          </a:xfrm>
        </p:spPr>
        <p:txBody>
          <a:bodyPr/>
          <a:lstStyle/>
          <a:p>
            <a:r>
              <a:rPr lang="en-US" dirty="0"/>
              <a:t>Failures, Dynamics, Evolution and Control of the Global Risk Network By World Economic Forum</a:t>
            </a:r>
          </a:p>
        </p:txBody>
      </p:sp>
      <p:sp>
        <p:nvSpPr>
          <p:cNvPr id="20" name="TextBox 19"/>
          <p:cNvSpPr txBox="1"/>
          <p:nvPr/>
        </p:nvSpPr>
        <p:spPr>
          <a:xfrm>
            <a:off x="1625601" y="2062806"/>
            <a:ext cx="657822" cy="369332"/>
          </a:xfrm>
          <a:prstGeom prst="rect">
            <a:avLst/>
          </a:prstGeom>
          <a:noFill/>
        </p:spPr>
        <p:txBody>
          <a:bodyPr wrap="square" rtlCol="0">
            <a:spAutoFit/>
          </a:bodyPr>
          <a:lstStyle/>
          <a:p>
            <a:r>
              <a:rPr lang="en-US" b="1" dirty="0">
                <a:solidFill>
                  <a:srgbClr val="0070C0"/>
                </a:solidFill>
              </a:rPr>
              <a:t>s(t)</a:t>
            </a:r>
          </a:p>
        </p:txBody>
      </p:sp>
      <p:sp>
        <p:nvSpPr>
          <p:cNvPr id="21" name="TextBox 20"/>
          <p:cNvSpPr txBox="1"/>
          <p:nvPr/>
        </p:nvSpPr>
        <p:spPr>
          <a:xfrm>
            <a:off x="7555116" y="2101435"/>
            <a:ext cx="657822" cy="369332"/>
          </a:xfrm>
          <a:prstGeom prst="rect">
            <a:avLst/>
          </a:prstGeom>
          <a:noFill/>
        </p:spPr>
        <p:txBody>
          <a:bodyPr wrap="square" rtlCol="0">
            <a:spAutoFit/>
          </a:bodyPr>
          <a:lstStyle/>
          <a:p>
            <a:r>
              <a:rPr lang="en-US" b="1" dirty="0">
                <a:solidFill>
                  <a:srgbClr val="0070C0"/>
                </a:solidFill>
              </a:rPr>
              <a:t>r(t)</a:t>
            </a:r>
          </a:p>
        </p:txBody>
      </p:sp>
      <p:sp>
        <p:nvSpPr>
          <p:cNvPr id="22" name="TextBox 21"/>
          <p:cNvSpPr txBox="1"/>
          <p:nvPr/>
        </p:nvSpPr>
        <p:spPr>
          <a:xfrm>
            <a:off x="4534978" y="2099107"/>
            <a:ext cx="657822" cy="369332"/>
          </a:xfrm>
          <a:prstGeom prst="rect">
            <a:avLst/>
          </a:prstGeom>
          <a:noFill/>
        </p:spPr>
        <p:txBody>
          <a:bodyPr wrap="square" rtlCol="0">
            <a:spAutoFit/>
          </a:bodyPr>
          <a:lstStyle/>
          <a:p>
            <a:r>
              <a:rPr lang="en-US" b="1" dirty="0">
                <a:solidFill>
                  <a:srgbClr val="0070C0"/>
                </a:solidFill>
              </a:rPr>
              <a:t>f(t)</a:t>
            </a:r>
          </a:p>
        </p:txBody>
      </p:sp>
    </p:spTree>
    <p:extLst>
      <p:ext uri="{BB962C8B-B14F-4D97-AF65-F5344CB8AC3E}">
        <p14:creationId xmlns:p14="http://schemas.microsoft.com/office/powerpoint/2010/main" val="1650170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155" y="1190897"/>
            <a:ext cx="8104415" cy="3241766"/>
          </a:xfrm>
          <a:prstGeom prst="rect">
            <a:avLst/>
          </a:prstGeom>
        </p:spPr>
      </p:pic>
      <p:sp>
        <p:nvSpPr>
          <p:cNvPr id="3" name="TextBox 2"/>
          <p:cNvSpPr txBox="1"/>
          <p:nvPr/>
        </p:nvSpPr>
        <p:spPr>
          <a:xfrm>
            <a:off x="927100" y="389853"/>
            <a:ext cx="7264399" cy="584775"/>
          </a:xfrm>
          <a:prstGeom prst="rect">
            <a:avLst/>
          </a:prstGeom>
          <a:noFill/>
        </p:spPr>
        <p:txBody>
          <a:bodyPr wrap="square" rtlCol="0">
            <a:spAutoFit/>
          </a:bodyPr>
          <a:lstStyle/>
          <a:p>
            <a:pPr algn="ctr"/>
            <a:r>
              <a:rPr lang="en-US" sz="3200" b="1" dirty="0">
                <a:solidFill>
                  <a:srgbClr val="0070C0"/>
                </a:solidFill>
              </a:rPr>
              <a:t>Fraction of On-fire Time in Simulation</a:t>
            </a:r>
          </a:p>
        </p:txBody>
      </p:sp>
      <p:sp>
        <p:nvSpPr>
          <p:cNvPr id="4" name="TextBox 3"/>
          <p:cNvSpPr txBox="1"/>
          <p:nvPr/>
        </p:nvSpPr>
        <p:spPr>
          <a:xfrm>
            <a:off x="604155" y="4639976"/>
            <a:ext cx="7333345"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a:t>Time steps of simulation: 10,000</a:t>
            </a:r>
          </a:p>
          <a:p>
            <a:pPr marL="285750" indent="-285750">
              <a:buFont typeface="Arial" panose="020B0604020202020204" pitchFamily="34" charset="0"/>
              <a:buChar char="•"/>
            </a:pPr>
            <a:r>
              <a:rPr lang="en-US" sz="2400" dirty="0"/>
              <a:t>Counts at how many time steps each house is on fire</a:t>
            </a:r>
          </a:p>
          <a:p>
            <a:pPr marL="285750" indent="-285750">
              <a:buFont typeface="Arial" panose="020B0604020202020204" pitchFamily="34" charset="0"/>
              <a:buChar char="•"/>
            </a:pPr>
            <a:r>
              <a:rPr lang="en-US" sz="2400" dirty="0"/>
              <a:t>Averaged 20 independent realizations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25</a:t>
            </a:fld>
            <a:endParaRPr lang="en-US" dirty="0"/>
          </a:p>
        </p:txBody>
      </p:sp>
      <p:sp>
        <p:nvSpPr>
          <p:cNvPr id="9"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spTree>
    <p:extLst>
      <p:ext uri="{BB962C8B-B14F-4D97-AF65-F5344CB8AC3E}">
        <p14:creationId xmlns:p14="http://schemas.microsoft.com/office/powerpoint/2010/main" val="1258725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0032"/>
            <a:ext cx="9144000" cy="584775"/>
          </a:xfrm>
          <a:prstGeom prst="rect">
            <a:avLst/>
          </a:prstGeom>
          <a:noFill/>
        </p:spPr>
        <p:txBody>
          <a:bodyPr wrap="square" rtlCol="0">
            <a:spAutoFit/>
          </a:bodyPr>
          <a:lstStyle/>
          <a:p>
            <a:pPr algn="ctr"/>
            <a:r>
              <a:rPr lang="en-US" sz="3200" b="1" dirty="0">
                <a:solidFill>
                  <a:srgbClr val="0070C0"/>
                </a:solidFill>
              </a:rPr>
              <a:t>Measuring Performance of Estimated Parameters</a:t>
            </a:r>
          </a:p>
        </p:txBody>
      </p:sp>
      <mc:AlternateContent xmlns:mc="http://schemas.openxmlformats.org/markup-compatibility/2006" xmlns:a14="http://schemas.microsoft.com/office/drawing/2010/main">
        <mc:Choice Requires="a14">
          <p:sp>
            <p:nvSpPr>
              <p:cNvPr id="3" name="TextBox 2"/>
              <p:cNvSpPr txBox="1"/>
              <p:nvPr/>
            </p:nvSpPr>
            <p:spPr>
              <a:xfrm>
                <a:off x="215901" y="1001028"/>
                <a:ext cx="8394706" cy="5416868"/>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sz="2000" dirty="0"/>
                  <a:t>We generate </a:t>
                </a:r>
                <a:r>
                  <a:rPr lang="en-US" sz="2000" dirty="0">
                    <a:solidFill>
                      <a:srgbClr val="FF0000"/>
                    </a:solidFill>
                  </a:rPr>
                  <a:t>125</a:t>
                </a:r>
                <a:r>
                  <a:rPr lang="en-US" sz="2000" dirty="0"/>
                  <a:t> sets of time series for 6400 steps using ground truth parameters: </a:t>
                </a:r>
                <a14:m>
                  <m:oMath xmlns:m="http://schemas.openxmlformats.org/officeDocument/2006/math">
                    <m:r>
                      <a:rPr lang="en-US" sz="2000" i="1">
                        <a:latin typeface="Cambria Math" panose="02040503050406030204" pitchFamily="18" charset="0"/>
                        <a:ea typeface="Cambria Math" panose="02040503050406030204" pitchFamily="18" charset="0"/>
                      </a:rPr>
                      <m:t>𝛼</m:t>
                    </m:r>
                    <m:r>
                      <a:rPr lang="en-US" sz="2000" i="1">
                        <a:latin typeface="Cambria Math" panose="02040503050406030204" pitchFamily="18" charset="0"/>
                        <a:ea typeface="Cambria Math" panose="02040503050406030204" pitchFamily="18" charset="0"/>
                      </a:rPr>
                      <m:t>=0.008,  </m:t>
                    </m:r>
                    <m:r>
                      <a:rPr lang="en-US" sz="2000" i="1">
                        <a:latin typeface="Cambria Math" panose="02040503050406030204" pitchFamily="18" charset="0"/>
                        <a:ea typeface="Cambria Math" panose="02040503050406030204" pitchFamily="18" charset="0"/>
                      </a:rPr>
                      <m:t>𝛽</m:t>
                    </m:r>
                    <m:r>
                      <a:rPr lang="en-US" sz="2000" i="1">
                        <a:latin typeface="Cambria Math" panose="02040503050406030204" pitchFamily="18" charset="0"/>
                        <a:ea typeface="Cambria Math" panose="02040503050406030204" pitchFamily="18" charset="0"/>
                      </a:rPr>
                      <m:t>=0.012,  </m:t>
                    </m:r>
                    <m:r>
                      <a:rPr lang="en-US" sz="2000" i="1">
                        <a:latin typeface="Cambria Math" panose="02040503050406030204" pitchFamily="18" charset="0"/>
                        <a:ea typeface="Cambria Math" panose="02040503050406030204" pitchFamily="18" charset="0"/>
                      </a:rPr>
                      <m:t>𝛾</m:t>
                    </m:r>
                    <m:r>
                      <a:rPr lang="en-US" sz="2000" i="1">
                        <a:latin typeface="Cambria Math" panose="02040503050406030204" pitchFamily="18" charset="0"/>
                        <a:ea typeface="Cambria Math" panose="02040503050406030204" pitchFamily="18" charset="0"/>
                      </a:rPr>
                      <m:t>=0.016,  </m:t>
                    </m:r>
                    <m:r>
                      <a:rPr lang="en-US" sz="2000" i="1">
                        <a:latin typeface="Cambria Math" panose="02040503050406030204" pitchFamily="18" charset="0"/>
                        <a:ea typeface="Cambria Math" panose="02040503050406030204" pitchFamily="18" charset="0"/>
                      </a:rPr>
                      <m:t>𝛿</m:t>
                    </m:r>
                    <m:r>
                      <a:rPr lang="en-US" sz="2000" i="1">
                        <a:latin typeface="Cambria Math" panose="02040503050406030204" pitchFamily="18" charset="0"/>
                        <a:ea typeface="Cambria Math" panose="02040503050406030204" pitchFamily="18" charset="0"/>
                      </a:rPr>
                      <m:t>=0.032</m:t>
                    </m:r>
                  </m:oMath>
                </a14:m>
                <a:r>
                  <a:rPr lang="en-US" sz="2000" dirty="0"/>
                  <a:t> and compute estimated parameters from each of time series using </a:t>
                </a:r>
                <a:r>
                  <a:rPr lang="en-US" sz="2000" dirty="0">
                    <a:solidFill>
                      <a:srgbClr val="FF0000"/>
                    </a:solidFill>
                  </a:rPr>
                  <a:t>Maximum Likelihood Estimation</a:t>
                </a:r>
                <a:r>
                  <a:rPr lang="en-US" sz="2000" dirty="0"/>
                  <a:t>. </a:t>
                </a:r>
              </a:p>
              <a:p>
                <a:pPr marL="285750" indent="-285750">
                  <a:spcAft>
                    <a:spcPts val="900"/>
                  </a:spcAft>
                  <a:buFont typeface="Arial" panose="020B0604020202020204" pitchFamily="34" charset="0"/>
                  <a:buChar char="•"/>
                </a:pPr>
                <a:r>
                  <a:rPr lang="en-US" sz="2000" dirty="0"/>
                  <a:t>Using sets of estimated parameters, we simulate multiple lengths of future periods: 400, 800, 1600, 3200 and 6400 and record the length of normal, on-fire and recovery state as well as the number of emerging fires during the period; results are averaged over 20 realizations.</a:t>
                </a:r>
              </a:p>
              <a:p>
                <a:pPr marL="285750" indent="-285750">
                  <a:spcAft>
                    <a:spcPts val="900"/>
                  </a:spcAft>
                  <a:buFont typeface="Arial" panose="020B0604020202020204" pitchFamily="34" charset="0"/>
                  <a:buChar char="•"/>
                </a:pPr>
                <a:r>
                  <a:rPr lang="en-US" sz="2000" dirty="0"/>
                  <a:t>We compute the difference between these estimated parameters and the ground truth parameters and, determine, using </a:t>
                </a:r>
                <a:r>
                  <a:rPr lang="en-US" sz="2000" dirty="0">
                    <a:solidFill>
                      <a:srgbClr val="FF0000"/>
                    </a:solidFill>
                  </a:rPr>
                  <a:t>Kolmogorov-Smirnov metric </a:t>
                </a:r>
                <a:r>
                  <a:rPr lang="en-US" sz="2000" dirty="0"/>
                  <a:t>the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𝜎</m:t>
                    </m:r>
                  </m:oMath>
                </a14:m>
                <a:r>
                  <a:rPr lang="en-US" sz="2000" dirty="0"/>
                  <a:t> distance between estimated parameters and ground truth parameters.   </a:t>
                </a:r>
              </a:p>
              <a:p>
                <a:pPr marL="285750" indent="-285750">
                  <a:spcAft>
                    <a:spcPts val="900"/>
                  </a:spcAft>
                  <a:buFont typeface="Arial" panose="020B0604020202020204" pitchFamily="34" charset="0"/>
                  <a:buChar char="•"/>
                </a:pPr>
                <a:r>
                  <a:rPr lang="en-US" sz="2000" dirty="0"/>
                  <a:t>Finally,  we find the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𝜎</m:t>
                    </m:r>
                  </m:oMath>
                </a14:m>
                <a:r>
                  <a:rPr lang="en-US" sz="2000" dirty="0">
                    <a:solidFill>
                      <a:srgbClr val="FF0000"/>
                    </a:solidFill>
                  </a:rPr>
                  <a:t> boundary </a:t>
                </a:r>
                <a:r>
                  <a:rPr lang="en-US" sz="2000" dirty="0"/>
                  <a:t>of each set of estimated parameters by removing the largest </a:t>
                </a:r>
                <a:r>
                  <a:rPr lang="en-US" sz="2000" dirty="0">
                    <a:solidFill>
                      <a:srgbClr val="FF0000"/>
                    </a:solidFill>
                  </a:rPr>
                  <a:t>39</a:t>
                </a:r>
                <a:r>
                  <a:rPr lang="en-US" sz="2000" dirty="0"/>
                  <a:t> sets of results; the remaining results contain 68% of all sets of estimated parameter values, that are closest to the ground truth.</a:t>
                </a:r>
              </a:p>
              <a:p>
                <a:pPr marL="285750" indent="-285750">
                  <a:buFont typeface="Arial" panose="020B0604020202020204" pitchFamily="34" charset="0"/>
                  <a:buChar char="•"/>
                </a:pPr>
                <a:endParaRPr lang="en-US"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215901" y="1001028"/>
                <a:ext cx="8394706" cy="5416868"/>
              </a:xfrm>
              <a:prstGeom prst="rect">
                <a:avLst/>
              </a:prstGeom>
              <a:blipFill>
                <a:blip r:embed="rId2"/>
                <a:stretch>
                  <a:fillRect l="-653" t="-562" r="-435"/>
                </a:stretch>
              </a:blipFill>
            </p:spPr>
            <p:txBody>
              <a:bodyPr/>
              <a:lstStyle/>
              <a:p>
                <a:r>
                  <a:rPr lang="en-US">
                    <a:noFill/>
                  </a:rPr>
                  <a:t> </a:t>
                </a:r>
              </a:p>
            </p:txBody>
          </p:sp>
        </mc:Fallback>
      </mc:AlternateContent>
      <p:sp>
        <p:nvSpPr>
          <p:cNvPr id="4"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26</a:t>
            </a:fld>
            <a:endParaRPr lang="en-US" dirty="0"/>
          </a:p>
        </p:txBody>
      </p:sp>
      <p:sp>
        <p:nvSpPr>
          <p:cNvPr id="5"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pic>
        <p:nvPicPr>
          <p:cNvPr id="6" name="Picture 5"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304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00032"/>
            <a:ext cx="9144000" cy="584775"/>
          </a:xfrm>
          <a:prstGeom prst="rect">
            <a:avLst/>
          </a:prstGeom>
          <a:noFill/>
        </p:spPr>
        <p:txBody>
          <a:bodyPr wrap="square" rtlCol="0">
            <a:spAutoFit/>
          </a:bodyPr>
          <a:lstStyle/>
          <a:p>
            <a:pPr algn="ctr"/>
            <a:r>
              <a:rPr lang="en-US" sz="3200" b="1" dirty="0">
                <a:solidFill>
                  <a:srgbClr val="0070C0"/>
                </a:solidFill>
              </a:rPr>
              <a:t>Measuring Performance of Estimated Parameters</a:t>
            </a:r>
          </a:p>
        </p:txBody>
      </p:sp>
      <mc:AlternateContent xmlns:mc="http://schemas.openxmlformats.org/markup-compatibility/2006" xmlns:a14="http://schemas.microsoft.com/office/drawing/2010/main">
        <mc:Choice Requires="a14">
          <p:sp>
            <p:nvSpPr>
              <p:cNvPr id="3" name="TextBox 2"/>
              <p:cNvSpPr txBox="1"/>
              <p:nvPr/>
            </p:nvSpPr>
            <p:spPr>
              <a:xfrm>
                <a:off x="215901" y="1001028"/>
                <a:ext cx="8394706" cy="5416868"/>
              </a:xfrm>
              <a:prstGeom prst="rect">
                <a:avLst/>
              </a:prstGeom>
              <a:noFill/>
            </p:spPr>
            <p:txBody>
              <a:bodyPr wrap="square" rtlCol="0">
                <a:spAutoFit/>
              </a:bodyPr>
              <a:lstStyle/>
              <a:p>
                <a:pPr marL="285750" indent="-285750">
                  <a:spcAft>
                    <a:spcPts val="900"/>
                  </a:spcAft>
                  <a:buFont typeface="Arial" panose="020B0604020202020204" pitchFamily="34" charset="0"/>
                  <a:buChar char="•"/>
                </a:pPr>
                <a:r>
                  <a:rPr lang="en-US" sz="2000" dirty="0"/>
                  <a:t>We generate </a:t>
                </a:r>
                <a:r>
                  <a:rPr lang="en-US" sz="2000" dirty="0">
                    <a:solidFill>
                      <a:srgbClr val="FF0000"/>
                    </a:solidFill>
                  </a:rPr>
                  <a:t>125</a:t>
                </a:r>
                <a:r>
                  <a:rPr lang="en-US" sz="2000" dirty="0"/>
                  <a:t> sets of time series for 6400 steps using ground truth parameters: </a:t>
                </a:r>
                <a14:m>
                  <m:oMath xmlns:m="http://schemas.openxmlformats.org/officeDocument/2006/math">
                    <m:r>
                      <a:rPr lang="en-US" sz="2000" i="1">
                        <a:latin typeface="Cambria Math" panose="02040503050406030204" pitchFamily="18" charset="0"/>
                        <a:ea typeface="Cambria Math" panose="02040503050406030204" pitchFamily="18" charset="0"/>
                      </a:rPr>
                      <m:t>𝛼</m:t>
                    </m:r>
                    <m:r>
                      <a:rPr lang="en-US" sz="2000" i="1">
                        <a:latin typeface="Cambria Math" panose="02040503050406030204" pitchFamily="18" charset="0"/>
                        <a:ea typeface="Cambria Math" panose="02040503050406030204" pitchFamily="18" charset="0"/>
                      </a:rPr>
                      <m:t>=0.008,  </m:t>
                    </m:r>
                    <m:r>
                      <a:rPr lang="en-US" sz="2000" i="1">
                        <a:latin typeface="Cambria Math" panose="02040503050406030204" pitchFamily="18" charset="0"/>
                        <a:ea typeface="Cambria Math" panose="02040503050406030204" pitchFamily="18" charset="0"/>
                      </a:rPr>
                      <m:t>𝛽</m:t>
                    </m:r>
                    <m:r>
                      <a:rPr lang="en-US" sz="2000" i="1">
                        <a:latin typeface="Cambria Math" panose="02040503050406030204" pitchFamily="18" charset="0"/>
                        <a:ea typeface="Cambria Math" panose="02040503050406030204" pitchFamily="18" charset="0"/>
                      </a:rPr>
                      <m:t>=0.012,  </m:t>
                    </m:r>
                    <m:r>
                      <a:rPr lang="en-US" sz="2000" i="1">
                        <a:latin typeface="Cambria Math" panose="02040503050406030204" pitchFamily="18" charset="0"/>
                        <a:ea typeface="Cambria Math" panose="02040503050406030204" pitchFamily="18" charset="0"/>
                      </a:rPr>
                      <m:t>𝛾</m:t>
                    </m:r>
                    <m:r>
                      <a:rPr lang="en-US" sz="2000" i="1">
                        <a:latin typeface="Cambria Math" panose="02040503050406030204" pitchFamily="18" charset="0"/>
                        <a:ea typeface="Cambria Math" panose="02040503050406030204" pitchFamily="18" charset="0"/>
                      </a:rPr>
                      <m:t>=0.016,  </m:t>
                    </m:r>
                    <m:r>
                      <a:rPr lang="en-US" sz="2000" i="1">
                        <a:latin typeface="Cambria Math" panose="02040503050406030204" pitchFamily="18" charset="0"/>
                        <a:ea typeface="Cambria Math" panose="02040503050406030204" pitchFamily="18" charset="0"/>
                      </a:rPr>
                      <m:t>𝛿</m:t>
                    </m:r>
                    <m:r>
                      <a:rPr lang="en-US" sz="2000" i="1">
                        <a:latin typeface="Cambria Math" panose="02040503050406030204" pitchFamily="18" charset="0"/>
                        <a:ea typeface="Cambria Math" panose="02040503050406030204" pitchFamily="18" charset="0"/>
                      </a:rPr>
                      <m:t>=0.032</m:t>
                    </m:r>
                  </m:oMath>
                </a14:m>
                <a:r>
                  <a:rPr lang="en-US" sz="2000" dirty="0"/>
                  <a:t> and compute estimated parameters from each of time series using </a:t>
                </a:r>
                <a:r>
                  <a:rPr lang="en-US" sz="2000" dirty="0">
                    <a:solidFill>
                      <a:srgbClr val="FF0000"/>
                    </a:solidFill>
                  </a:rPr>
                  <a:t>Maximum Likelihood Estimation</a:t>
                </a:r>
                <a:r>
                  <a:rPr lang="en-US" sz="2000" dirty="0"/>
                  <a:t>. </a:t>
                </a:r>
              </a:p>
              <a:p>
                <a:pPr marL="285750" indent="-285750">
                  <a:spcAft>
                    <a:spcPts val="900"/>
                  </a:spcAft>
                  <a:buFont typeface="Arial" panose="020B0604020202020204" pitchFamily="34" charset="0"/>
                  <a:buChar char="•"/>
                </a:pPr>
                <a:r>
                  <a:rPr lang="en-US" sz="2000" dirty="0"/>
                  <a:t>Using sets of estimated parameters, we simulate multiple lengths of future periods: 400, 800, 1600, 3200 and 6400 and record the length of normal, on-fire and recovery state as well as the number of emerging fires during the period; results are averaged over 20 realizations.</a:t>
                </a:r>
              </a:p>
              <a:p>
                <a:pPr marL="285750" indent="-285750">
                  <a:spcAft>
                    <a:spcPts val="900"/>
                  </a:spcAft>
                  <a:buFont typeface="Arial" panose="020B0604020202020204" pitchFamily="34" charset="0"/>
                  <a:buChar char="•"/>
                </a:pPr>
                <a:r>
                  <a:rPr lang="en-US" sz="2000" dirty="0"/>
                  <a:t>We compute the difference between these estimated parameters and the ground truth parameters and, determine, using </a:t>
                </a:r>
                <a:r>
                  <a:rPr lang="en-US" sz="2000" dirty="0">
                    <a:solidFill>
                      <a:srgbClr val="FF0000"/>
                    </a:solidFill>
                  </a:rPr>
                  <a:t>Kolmogorov-Smirnov metric </a:t>
                </a:r>
                <a:r>
                  <a:rPr lang="en-US" sz="2000" dirty="0"/>
                  <a:t>the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𝜎</m:t>
                    </m:r>
                  </m:oMath>
                </a14:m>
                <a:r>
                  <a:rPr lang="en-US" sz="2000" dirty="0"/>
                  <a:t> distance between estimated parameters and ground truth parameters.   </a:t>
                </a:r>
              </a:p>
              <a:p>
                <a:pPr marL="285750" indent="-285750">
                  <a:spcAft>
                    <a:spcPts val="900"/>
                  </a:spcAft>
                  <a:buFont typeface="Arial" panose="020B0604020202020204" pitchFamily="34" charset="0"/>
                  <a:buChar char="•"/>
                </a:pPr>
                <a:r>
                  <a:rPr lang="en-US" sz="2000" dirty="0"/>
                  <a:t>Finally,  we find the </a:t>
                </a:r>
                <a14:m>
                  <m:oMath xmlns:m="http://schemas.openxmlformats.org/officeDocument/2006/math">
                    <m:r>
                      <a:rPr lang="en-US" sz="2000" i="1" smtClean="0">
                        <a:solidFill>
                          <a:srgbClr val="FF0000"/>
                        </a:solidFill>
                        <a:latin typeface="Cambria Math" panose="02040503050406030204" pitchFamily="18" charset="0"/>
                        <a:ea typeface="Cambria Math" panose="02040503050406030204" pitchFamily="18" charset="0"/>
                      </a:rPr>
                      <m:t>±</m:t>
                    </m:r>
                    <m:r>
                      <a:rPr lang="en-US" sz="2000" b="0" i="1" smtClean="0">
                        <a:solidFill>
                          <a:srgbClr val="FF0000"/>
                        </a:solidFill>
                        <a:latin typeface="Cambria Math" panose="02040503050406030204" pitchFamily="18" charset="0"/>
                        <a:ea typeface="Cambria Math" panose="02040503050406030204" pitchFamily="18" charset="0"/>
                      </a:rPr>
                      <m:t>𝜎</m:t>
                    </m:r>
                  </m:oMath>
                </a14:m>
                <a:r>
                  <a:rPr lang="en-US" sz="2000" dirty="0">
                    <a:solidFill>
                      <a:srgbClr val="FF0000"/>
                    </a:solidFill>
                  </a:rPr>
                  <a:t> boundary </a:t>
                </a:r>
                <a:r>
                  <a:rPr lang="en-US" sz="2000" dirty="0"/>
                  <a:t>of each set of estimated parameters by removing the largest </a:t>
                </a:r>
                <a:r>
                  <a:rPr lang="en-US" sz="2000" dirty="0">
                    <a:solidFill>
                      <a:srgbClr val="FF0000"/>
                    </a:solidFill>
                  </a:rPr>
                  <a:t>39</a:t>
                </a:r>
                <a:r>
                  <a:rPr lang="en-US" sz="2000" dirty="0"/>
                  <a:t> sets of results; the remaining results contain 68% of all sets of estimated parameter values, that are closest to the ground truth.</a:t>
                </a:r>
              </a:p>
              <a:p>
                <a:pPr marL="285750" indent="-285750">
                  <a:buFont typeface="Arial" panose="020B0604020202020204" pitchFamily="34" charset="0"/>
                  <a:buChar char="•"/>
                </a:pPr>
                <a:endParaRPr lang="en-US" sz="1600" dirty="0"/>
              </a:p>
            </p:txBody>
          </p:sp>
        </mc:Choice>
        <mc:Fallback xmlns="">
          <p:sp>
            <p:nvSpPr>
              <p:cNvPr id="3" name="TextBox 2"/>
              <p:cNvSpPr txBox="1">
                <a:spLocks noRot="1" noChangeAspect="1" noMove="1" noResize="1" noEditPoints="1" noAdjustHandles="1" noChangeArrowheads="1" noChangeShapeType="1" noTextEdit="1"/>
              </p:cNvSpPr>
              <p:nvPr/>
            </p:nvSpPr>
            <p:spPr>
              <a:xfrm>
                <a:off x="215901" y="1001028"/>
                <a:ext cx="8394706" cy="5416868"/>
              </a:xfrm>
              <a:prstGeom prst="rect">
                <a:avLst/>
              </a:prstGeom>
              <a:blipFill>
                <a:blip r:embed="rId2"/>
                <a:stretch>
                  <a:fillRect l="-653" t="-562" r="-435"/>
                </a:stretch>
              </a:blipFill>
            </p:spPr>
            <p:txBody>
              <a:bodyPr/>
              <a:lstStyle/>
              <a:p>
                <a:r>
                  <a:rPr lang="en-US">
                    <a:noFill/>
                  </a:rPr>
                  <a:t> </a:t>
                </a:r>
              </a:p>
            </p:txBody>
          </p:sp>
        </mc:Fallback>
      </mc:AlternateContent>
      <p:sp>
        <p:nvSpPr>
          <p:cNvPr id="4"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27</a:t>
            </a:fld>
            <a:endParaRPr lang="en-US" dirty="0"/>
          </a:p>
        </p:txBody>
      </p:sp>
      <p:sp>
        <p:nvSpPr>
          <p:cNvPr id="5"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pic>
        <p:nvPicPr>
          <p:cNvPr id="6" name="Picture 5"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367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0032"/>
            <a:ext cx="9144000" cy="584775"/>
          </a:xfrm>
          <a:prstGeom prst="rect">
            <a:avLst/>
          </a:prstGeom>
          <a:noFill/>
        </p:spPr>
        <p:txBody>
          <a:bodyPr wrap="square" rtlCol="0">
            <a:spAutoFit/>
          </a:bodyPr>
          <a:lstStyle/>
          <a:p>
            <a:pPr algn="ctr"/>
            <a:r>
              <a:rPr lang="en-US" sz="3200" b="1" dirty="0">
                <a:solidFill>
                  <a:srgbClr val="0070C0"/>
                </a:solidFill>
              </a:rPr>
              <a:t>Performance of Estimated Parameters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035" y="800101"/>
            <a:ext cx="8736265" cy="5464534"/>
          </a:xfrm>
          <a:prstGeom prst="rect">
            <a:avLst/>
          </a:prstGeom>
        </p:spPr>
      </p:pic>
      <p:sp>
        <p:nvSpPr>
          <p:cNvPr id="6"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28</a:t>
            </a:fld>
            <a:endParaRPr lang="en-US" dirty="0"/>
          </a:p>
        </p:txBody>
      </p:sp>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pic>
        <p:nvPicPr>
          <p:cNvPr id="8" name="Picture 7"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537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0032"/>
            <a:ext cx="9144000" cy="584775"/>
          </a:xfrm>
          <a:prstGeom prst="rect">
            <a:avLst/>
          </a:prstGeom>
          <a:noFill/>
        </p:spPr>
        <p:txBody>
          <a:bodyPr wrap="square" rtlCol="0">
            <a:spAutoFit/>
          </a:bodyPr>
          <a:lstStyle/>
          <a:p>
            <a:pPr algn="ctr"/>
            <a:r>
              <a:rPr lang="en-US" sz="3200" b="1" dirty="0">
                <a:solidFill>
                  <a:srgbClr val="0070C0"/>
                </a:solidFill>
              </a:rPr>
              <a:t>Performance of Estimated Parameters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035" y="800101"/>
            <a:ext cx="8736265" cy="5464534"/>
          </a:xfrm>
          <a:prstGeom prst="rect">
            <a:avLst/>
          </a:prstGeom>
        </p:spPr>
      </p:pic>
      <p:sp>
        <p:nvSpPr>
          <p:cNvPr id="6"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29</a:t>
            </a:fld>
            <a:endParaRPr lang="en-US" dirty="0"/>
          </a:p>
        </p:txBody>
      </p:sp>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pic>
        <p:nvPicPr>
          <p:cNvPr id="8" name="Picture 7"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8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3051" y="362027"/>
            <a:ext cx="2294349" cy="584775"/>
          </a:xfrm>
          <a:prstGeom prst="rect">
            <a:avLst/>
          </a:prstGeom>
          <a:noFill/>
        </p:spPr>
        <p:txBody>
          <a:bodyPr wrap="square" rtlCol="0">
            <a:spAutoFit/>
          </a:bodyPr>
          <a:lstStyle/>
          <a:p>
            <a:r>
              <a:rPr lang="en-US" sz="3200" b="1" dirty="0">
                <a:solidFill>
                  <a:srgbClr val="0070C0"/>
                </a:solidFill>
              </a:rPr>
              <a:t>Definitions</a:t>
            </a:r>
            <a:r>
              <a:rPr lang="en-US" sz="3200" dirty="0">
                <a:solidFill>
                  <a:srgbClr val="0070C0"/>
                </a:solidFill>
              </a:rPr>
              <a:t> </a:t>
            </a:r>
          </a:p>
        </p:txBody>
      </p:sp>
      <p:sp>
        <p:nvSpPr>
          <p:cNvPr id="5" name="TextBox 4"/>
          <p:cNvSpPr txBox="1"/>
          <p:nvPr/>
        </p:nvSpPr>
        <p:spPr>
          <a:xfrm>
            <a:off x="162941" y="884382"/>
            <a:ext cx="8687137" cy="4893647"/>
          </a:xfrm>
          <a:prstGeom prst="rect">
            <a:avLst/>
          </a:prstGeom>
          <a:noFill/>
        </p:spPr>
        <p:txBody>
          <a:bodyPr wrap="square" rtlCol="0">
            <a:spAutoFit/>
          </a:bodyPr>
          <a:lstStyle/>
          <a:p>
            <a:pPr marL="285750" indent="-285750" algn="just">
              <a:buFont typeface="Arial" panose="020B0604020202020204" pitchFamily="34" charset="0"/>
              <a:buChar char="•"/>
            </a:pPr>
            <a:r>
              <a:rPr lang="en-US" sz="2400" dirty="0">
                <a:solidFill>
                  <a:prstClr val="black"/>
                </a:solidFill>
              </a:rPr>
              <a:t>Global risks are defined each year by the World Economic Forum (WEF) which defines Global Risk Networks for its meeting in Davos since 2000. We are building models of this networks starting with the 2013 Global Risk Network</a:t>
            </a:r>
            <a:r>
              <a:rPr lang="en-US" sz="2400" baseline="30000" dirty="0">
                <a:solidFill>
                  <a:prstClr val="black"/>
                </a:solidFill>
              </a:rPr>
              <a:t>*</a:t>
            </a:r>
            <a:r>
              <a:rPr lang="en-US" sz="2400" dirty="0">
                <a:solidFill>
                  <a:prstClr val="black"/>
                </a:solidFill>
              </a:rPr>
              <a:t> but using data from all networks.  </a:t>
            </a:r>
          </a:p>
          <a:p>
            <a:pPr marL="285750" indent="-285750" algn="just">
              <a:buFont typeface="Arial" panose="020B0604020202020204" pitchFamily="34" charset="0"/>
              <a:buChar char="•"/>
            </a:pPr>
            <a:endParaRPr lang="en-US" sz="2400" dirty="0">
              <a:solidFill>
                <a:prstClr val="black"/>
              </a:solidFill>
            </a:endParaRPr>
          </a:p>
          <a:p>
            <a:pPr marL="285750" indent="-285750">
              <a:buFont typeface="Arial" panose="020B0604020202020204" pitchFamily="34" charset="0"/>
              <a:buChar char="•"/>
            </a:pPr>
            <a:r>
              <a:rPr lang="en-US" sz="2400" dirty="0">
                <a:solidFill>
                  <a:prstClr val="black"/>
                </a:solidFill>
              </a:rPr>
              <a:t>Each WEF report identifies </a:t>
            </a:r>
            <a:r>
              <a:rPr lang="en-US" sz="2400" b="1" dirty="0">
                <a:solidFill>
                  <a:srgbClr val="C00000"/>
                </a:solidFill>
              </a:rPr>
              <a:t>30-50</a:t>
            </a:r>
            <a:r>
              <a:rPr lang="en-US" sz="2400" dirty="0">
                <a:solidFill>
                  <a:srgbClr val="C00000"/>
                </a:solidFill>
              </a:rPr>
              <a:t> </a:t>
            </a:r>
            <a:r>
              <a:rPr lang="en-US" sz="2400" b="1" dirty="0">
                <a:solidFill>
                  <a:srgbClr val="C00000"/>
                </a:solidFill>
              </a:rPr>
              <a:t>global risks </a:t>
            </a:r>
            <a:r>
              <a:rPr lang="en-US" sz="2400" dirty="0">
                <a:solidFill>
                  <a:prstClr val="black"/>
                </a:solidFill>
              </a:rPr>
              <a:t>that are classified into five broad categories of </a:t>
            </a:r>
            <a:r>
              <a:rPr lang="en-US" sz="2400" b="1" dirty="0">
                <a:solidFill>
                  <a:srgbClr val="C00000"/>
                </a:solidFill>
              </a:rPr>
              <a:t>economic</a:t>
            </a:r>
            <a:r>
              <a:rPr lang="en-US" sz="2400" dirty="0">
                <a:solidFill>
                  <a:srgbClr val="C00000"/>
                </a:solidFill>
              </a:rPr>
              <a:t>, </a:t>
            </a:r>
            <a:r>
              <a:rPr lang="en-US" sz="2400" b="1" dirty="0">
                <a:solidFill>
                  <a:srgbClr val="C00000"/>
                </a:solidFill>
              </a:rPr>
              <a:t>environmental</a:t>
            </a:r>
            <a:r>
              <a:rPr lang="en-US" sz="2400" dirty="0">
                <a:solidFill>
                  <a:srgbClr val="C00000"/>
                </a:solidFill>
              </a:rPr>
              <a:t>, </a:t>
            </a:r>
            <a:r>
              <a:rPr lang="en-US" sz="2400" b="1" dirty="0">
                <a:solidFill>
                  <a:srgbClr val="C00000"/>
                </a:solidFill>
              </a:rPr>
              <a:t>geopolitical</a:t>
            </a:r>
            <a:r>
              <a:rPr lang="en-US" sz="2400" dirty="0">
                <a:solidFill>
                  <a:srgbClr val="C00000"/>
                </a:solidFill>
              </a:rPr>
              <a:t>, </a:t>
            </a:r>
            <a:r>
              <a:rPr lang="en-US" sz="2400" b="1" dirty="0">
                <a:solidFill>
                  <a:srgbClr val="C00000"/>
                </a:solidFill>
              </a:rPr>
              <a:t>societal</a:t>
            </a:r>
            <a:r>
              <a:rPr lang="en-US" sz="2400" dirty="0">
                <a:solidFill>
                  <a:prstClr val="black"/>
                </a:solidFill>
              </a:rPr>
              <a:t> and </a:t>
            </a:r>
            <a:r>
              <a:rPr lang="en-US" sz="2400" b="1" dirty="0">
                <a:solidFill>
                  <a:srgbClr val="C00000"/>
                </a:solidFill>
              </a:rPr>
              <a:t>technological</a:t>
            </a:r>
            <a:r>
              <a:rPr lang="en-US" sz="2400" b="1" dirty="0">
                <a:solidFill>
                  <a:srgbClr val="FF0000"/>
                </a:solidFill>
              </a:rPr>
              <a:t> </a:t>
            </a:r>
            <a:r>
              <a:rPr lang="en-US" sz="2400" dirty="0">
                <a:solidFill>
                  <a:prstClr val="black"/>
                </a:solidFill>
              </a:rPr>
              <a:t>risks.</a:t>
            </a:r>
          </a:p>
          <a:p>
            <a:pPr marL="285750" indent="-285750">
              <a:buFont typeface="Arial" panose="020B0604020202020204" pitchFamily="34" charset="0"/>
              <a:buChar char="•"/>
            </a:pPr>
            <a:endParaRPr lang="en-US" sz="2400" dirty="0">
              <a:solidFill>
                <a:prstClr val="black"/>
              </a:solidFill>
            </a:endParaRPr>
          </a:p>
          <a:p>
            <a:pPr marL="285750" indent="-285750" algn="just">
              <a:buFont typeface="Arial" panose="020B0604020202020204" pitchFamily="34" charset="0"/>
              <a:buChar char="•"/>
            </a:pPr>
            <a:r>
              <a:rPr lang="en-US" sz="2400" dirty="0">
                <a:solidFill>
                  <a:prstClr val="black"/>
                </a:solidFill>
              </a:rPr>
              <a:t>The report contains also an assessment of the risks potential </a:t>
            </a:r>
            <a:r>
              <a:rPr lang="en-US" sz="2400" b="1" dirty="0">
                <a:solidFill>
                  <a:srgbClr val="C00000"/>
                </a:solidFill>
              </a:rPr>
              <a:t>impact</a:t>
            </a:r>
            <a:r>
              <a:rPr lang="en-US" sz="2400" dirty="0">
                <a:solidFill>
                  <a:srgbClr val="C00000"/>
                </a:solidFill>
              </a:rPr>
              <a:t>, </a:t>
            </a:r>
            <a:r>
              <a:rPr lang="en-US" sz="2400" b="1" dirty="0">
                <a:solidFill>
                  <a:srgbClr val="C00000"/>
                </a:solidFill>
              </a:rPr>
              <a:t>interconnectedness </a:t>
            </a:r>
            <a:r>
              <a:rPr lang="en-US" sz="2400" dirty="0"/>
              <a:t>and</a:t>
            </a:r>
            <a:r>
              <a:rPr lang="en-US" sz="2400" b="1" dirty="0">
                <a:solidFill>
                  <a:srgbClr val="FF0000"/>
                </a:solidFill>
              </a:rPr>
              <a:t> </a:t>
            </a:r>
            <a:r>
              <a:rPr lang="en-US" sz="2400" b="1" dirty="0">
                <a:solidFill>
                  <a:srgbClr val="C00000"/>
                </a:solidFill>
              </a:rPr>
              <a:t>likelihood</a:t>
            </a:r>
            <a:r>
              <a:rPr lang="en-US" sz="2400" dirty="0">
                <a:solidFill>
                  <a:srgbClr val="C00000"/>
                </a:solidFill>
              </a:rPr>
              <a:t> </a:t>
            </a:r>
            <a:r>
              <a:rPr lang="en-US" sz="2400" b="1" dirty="0">
                <a:solidFill>
                  <a:srgbClr val="C00000"/>
                </a:solidFill>
              </a:rPr>
              <a:t>of materialization </a:t>
            </a:r>
            <a:r>
              <a:rPr lang="en-US" sz="2400" dirty="0">
                <a:solidFill>
                  <a:prstClr val="black"/>
                </a:solidFill>
              </a:rPr>
              <a:t>in the next 10 years prepared by over a thousand industrial, governmental, and academic experts.</a:t>
            </a:r>
            <a:endParaRPr lang="en-US" dirty="0">
              <a:solidFill>
                <a:prstClr val="black"/>
              </a:solidFill>
            </a:endParaRPr>
          </a:p>
        </p:txBody>
      </p:sp>
      <p:sp>
        <p:nvSpPr>
          <p:cNvPr id="2" name="TextBox 1"/>
          <p:cNvSpPr txBox="1"/>
          <p:nvPr/>
        </p:nvSpPr>
        <p:spPr>
          <a:xfrm>
            <a:off x="1489631" y="5912994"/>
            <a:ext cx="5848350" cy="584775"/>
          </a:xfrm>
          <a:prstGeom prst="rect">
            <a:avLst/>
          </a:prstGeom>
          <a:noFill/>
        </p:spPr>
        <p:txBody>
          <a:bodyPr wrap="square" rtlCol="0">
            <a:spAutoFit/>
          </a:bodyPr>
          <a:lstStyle/>
          <a:p>
            <a:r>
              <a:rPr lang="en-US" sz="1600" i="1" baseline="30000" dirty="0"/>
              <a:t>*</a:t>
            </a:r>
            <a:r>
              <a:rPr lang="en-US" sz="1600" i="1" dirty="0"/>
              <a:t>World Economic Forum Global Risks Report</a:t>
            </a:r>
            <a:r>
              <a:rPr lang="en-US" sz="1600" dirty="0"/>
              <a:t> (2013)</a:t>
            </a:r>
          </a:p>
          <a:p>
            <a:r>
              <a:rPr lang="en-US" sz="1600" dirty="0">
                <a:hlinkClick r:id="rId3"/>
              </a:rPr>
              <a:t>http://www.weforum.org/reports/global-risks-2013-eighth=edition</a:t>
            </a:r>
            <a:endParaRPr lang="en-US" sz="1600" dirty="0"/>
          </a:p>
        </p:txBody>
      </p:sp>
      <p:pic>
        <p:nvPicPr>
          <p:cNvPr id="6" name="Picture 5"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7"/>
          <p:cNvSpPr>
            <a:spLocks noGrp="1"/>
          </p:cNvSpPr>
          <p:nvPr>
            <p:ph type="ftr" sz="quarter" idx="11"/>
          </p:nvPr>
        </p:nvSpPr>
        <p:spPr>
          <a:xfrm>
            <a:off x="1241325" y="6450171"/>
            <a:ext cx="6530368" cy="365125"/>
          </a:xfrm>
        </p:spPr>
        <p:txBody>
          <a:bodyPr/>
          <a:lstStyle/>
          <a:p>
            <a:r>
              <a:rPr lang="en-US" dirty="0"/>
              <a:t>Failures, Dynamics, Evolution and Control of the Global Risk Network By World Economic Forum</a:t>
            </a:r>
          </a:p>
        </p:txBody>
      </p:sp>
      <p:sp>
        <p:nvSpPr>
          <p:cNvPr id="8"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3</a:t>
            </a:fld>
            <a:endParaRPr lang="en-US" dirty="0"/>
          </a:p>
        </p:txBody>
      </p:sp>
    </p:spTree>
    <p:extLst>
      <p:ext uri="{BB962C8B-B14F-4D97-AF65-F5344CB8AC3E}">
        <p14:creationId xmlns:p14="http://schemas.microsoft.com/office/powerpoint/2010/main" val="222396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87" y="174171"/>
            <a:ext cx="9144000" cy="584775"/>
          </a:xfrm>
          <a:prstGeom prst="rect">
            <a:avLst/>
          </a:prstGeom>
          <a:noFill/>
        </p:spPr>
        <p:txBody>
          <a:bodyPr wrap="square" rtlCol="0">
            <a:spAutoFit/>
          </a:bodyPr>
          <a:lstStyle/>
          <a:p>
            <a:pPr algn="ctr"/>
            <a:r>
              <a:rPr lang="en-US" sz="3200" b="1" dirty="0">
                <a:solidFill>
                  <a:srgbClr val="0070C0"/>
                </a:solidFill>
              </a:rPr>
              <a:t>Parameter Recovery in Global Risk Network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347" y="758946"/>
            <a:ext cx="8203475" cy="5131274"/>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046116" y="5829111"/>
                <a:ext cx="8133806" cy="646331"/>
              </a:xfrm>
              <a:prstGeom prst="rect">
                <a:avLst/>
              </a:prstGeom>
              <a:noFill/>
            </p:spPr>
            <p:txBody>
              <a:bodyPr wrap="square" rtlCol="0">
                <a:spAutoFit/>
              </a:bodyPr>
              <a:lstStyle/>
              <a:p>
                <a:pPr marL="285750" indent="-285750">
                  <a:buFont typeface="Arial" panose="020B0604020202020204" pitchFamily="34" charset="0"/>
                  <a:buChar char="•"/>
                </a:pPr>
                <a:r>
                  <a:rPr lang="en-US" dirty="0"/>
                  <a:t>Ground truth parameters: </a:t>
                </a:r>
                <a:r>
                  <a:rPr lang="en-US" i="1" dirty="0">
                    <a:latin typeface="Cambria Math" panose="02040503050406030204" pitchFamily="18" charset="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=0.364,  </m:t>
                    </m:r>
                    <m:r>
                      <a:rPr lang="en-US" i="1">
                        <a:latin typeface="Cambria Math" panose="02040503050406030204" pitchFamily="18" charset="0"/>
                        <a:ea typeface="Cambria Math" panose="02040503050406030204" pitchFamily="18" charset="0"/>
                      </a:rPr>
                      <m:t>𝛽</m:t>
                    </m:r>
                    <m:r>
                      <a:rPr lang="en-US" i="1">
                        <a:latin typeface="Cambria Math" panose="02040503050406030204" pitchFamily="18" charset="0"/>
                        <a:ea typeface="Cambria Math" panose="02040503050406030204" pitchFamily="18" charset="0"/>
                      </a:rPr>
                      <m:t>=0.140,  </m:t>
                    </m:r>
                    <m:r>
                      <a:rPr lang="en-US" i="1">
                        <a:latin typeface="Cambria Math" panose="02040503050406030204" pitchFamily="18" charset="0"/>
                        <a:ea typeface="Cambria Math" panose="02040503050406030204" pitchFamily="18" charset="0"/>
                      </a:rPr>
                      <m:t>𝛾</m:t>
                    </m:r>
                    <m:r>
                      <a:rPr lang="en-US" i="1">
                        <a:latin typeface="Cambria Math" panose="02040503050406030204" pitchFamily="18" charset="0"/>
                        <a:ea typeface="Cambria Math" panose="02040503050406030204" pitchFamily="18" charset="0"/>
                      </a:rPr>
                      <m:t>=</m:t>
                    </m:r>
                  </m:oMath>
                </a14:m>
                <a:r>
                  <a:rPr lang="en-US" dirty="0"/>
                  <a:t> 427</a:t>
                </a:r>
              </a:p>
              <a:p>
                <a:pPr marL="285750" indent="-285750">
                  <a:buFont typeface="Arial" panose="020B0604020202020204" pitchFamily="34" charset="0"/>
                  <a:buChar char="•"/>
                </a:pPr>
                <a:r>
                  <a:rPr lang="en-US" dirty="0"/>
                  <a:t>For each case, there are 50 realizations.</a:t>
                </a:r>
              </a:p>
            </p:txBody>
          </p:sp>
        </mc:Choice>
        <mc:Fallback xmlns="">
          <p:sp>
            <p:nvSpPr>
              <p:cNvPr id="5" name="TextBox 4"/>
              <p:cNvSpPr txBox="1">
                <a:spLocks noRot="1" noChangeAspect="1" noMove="1" noResize="1" noEditPoints="1" noAdjustHandles="1" noChangeArrowheads="1" noChangeShapeType="1" noTextEdit="1"/>
              </p:cNvSpPr>
              <p:nvPr/>
            </p:nvSpPr>
            <p:spPr>
              <a:xfrm>
                <a:off x="1046116" y="5829111"/>
                <a:ext cx="8133806" cy="646331"/>
              </a:xfrm>
              <a:prstGeom prst="rect">
                <a:avLst/>
              </a:prstGeom>
              <a:blipFill>
                <a:blip r:embed="rId3"/>
                <a:stretch>
                  <a:fillRect l="-525" t="-4717" b="-14151"/>
                </a:stretch>
              </a:blipFill>
            </p:spPr>
            <p:txBody>
              <a:bodyPr/>
              <a:lstStyle/>
              <a:p>
                <a:r>
                  <a:rPr lang="en-US">
                    <a:noFill/>
                  </a:rPr>
                  <a:t> </a:t>
                </a:r>
              </a:p>
            </p:txBody>
          </p:sp>
        </mc:Fallback>
      </mc:AlternateContent>
      <p:sp>
        <p:nvSpPr>
          <p:cNvPr id="6" name="Slide Number Placeholder 8"/>
          <p:cNvSpPr>
            <a:spLocks noGrp="1"/>
          </p:cNvSpPr>
          <p:nvPr>
            <p:ph type="sldNum" sz="quarter" idx="12"/>
          </p:nvPr>
        </p:nvSpPr>
        <p:spPr>
          <a:xfrm>
            <a:off x="6814417" y="3942"/>
            <a:ext cx="2057400" cy="365125"/>
          </a:xfrm>
        </p:spPr>
        <p:txBody>
          <a:bodyPr/>
          <a:lstStyle/>
          <a:p>
            <a:fld id="{D3F1B240-3F4D-4CCB-BF22-0C00AAF4EE4D}" type="slidenum">
              <a:rPr lang="en-US" smtClean="0"/>
              <a:t>30</a:t>
            </a:fld>
            <a:endParaRPr lang="en-US" dirty="0"/>
          </a:p>
        </p:txBody>
      </p:sp>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pic>
        <p:nvPicPr>
          <p:cNvPr id="8" name="Picture 7"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3397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57" y="821763"/>
            <a:ext cx="8139660" cy="5091357"/>
          </a:xfrm>
          <a:prstGeom prst="rect">
            <a:avLst/>
          </a:prstGeom>
        </p:spPr>
      </p:pic>
      <p:sp>
        <p:nvSpPr>
          <p:cNvPr id="5" name="TextBox 4"/>
          <p:cNvSpPr txBox="1"/>
          <p:nvPr/>
        </p:nvSpPr>
        <p:spPr>
          <a:xfrm>
            <a:off x="-8013" y="174171"/>
            <a:ext cx="9144000" cy="584775"/>
          </a:xfrm>
          <a:prstGeom prst="rect">
            <a:avLst/>
          </a:prstGeom>
          <a:noFill/>
        </p:spPr>
        <p:txBody>
          <a:bodyPr wrap="square" rtlCol="0">
            <a:spAutoFit/>
          </a:bodyPr>
          <a:lstStyle/>
          <a:p>
            <a:pPr algn="ctr"/>
            <a:r>
              <a:rPr lang="en-US" sz="3200" b="1" dirty="0">
                <a:solidFill>
                  <a:srgbClr val="0070C0"/>
                </a:solidFill>
              </a:rPr>
              <a:t>Parameter Recovery in Global Risk Network</a:t>
            </a:r>
          </a:p>
        </p:txBody>
      </p:sp>
      <p:sp>
        <p:nvSpPr>
          <p:cNvPr id="6" name="TextBox 5"/>
          <p:cNvSpPr txBox="1"/>
          <p:nvPr/>
        </p:nvSpPr>
        <p:spPr>
          <a:xfrm>
            <a:off x="1337492" y="5853974"/>
            <a:ext cx="6322422" cy="646331"/>
          </a:xfrm>
          <a:prstGeom prst="rect">
            <a:avLst/>
          </a:prstGeom>
          <a:noFill/>
        </p:spPr>
        <p:txBody>
          <a:bodyPr wrap="square" rtlCol="0">
            <a:spAutoFit/>
          </a:bodyPr>
          <a:lstStyle/>
          <a:p>
            <a:pPr marL="285750" indent="-285750">
              <a:buFont typeface="Arial" panose="020B0604020202020204" pitchFamily="34" charset="0"/>
              <a:buChar char="•"/>
            </a:pPr>
            <a:r>
              <a:rPr lang="en-US" dirty="0"/>
              <a:t>125 sets of estimated parameters.</a:t>
            </a:r>
          </a:p>
          <a:p>
            <a:pPr marL="285750" indent="-285750">
              <a:buFont typeface="Arial" panose="020B0604020202020204" pitchFamily="34" charset="0"/>
              <a:buChar char="•"/>
            </a:pPr>
            <a:r>
              <a:rPr lang="en-US" dirty="0"/>
              <a:t>Number of realizations is 20 in each scenario.</a:t>
            </a:r>
          </a:p>
        </p:txBody>
      </p:sp>
      <p:sp>
        <p:nvSpPr>
          <p:cNvPr id="7" name="Slide Number Placeholder 8"/>
          <p:cNvSpPr>
            <a:spLocks noGrp="1"/>
          </p:cNvSpPr>
          <p:nvPr>
            <p:ph type="sldNum" sz="quarter" idx="12"/>
          </p:nvPr>
        </p:nvSpPr>
        <p:spPr>
          <a:xfrm>
            <a:off x="6814417" y="16642"/>
            <a:ext cx="2057400" cy="365125"/>
          </a:xfrm>
        </p:spPr>
        <p:txBody>
          <a:bodyPr/>
          <a:lstStyle/>
          <a:p>
            <a:fld id="{D3F1B240-3F4D-4CCB-BF22-0C00AAF4EE4D}" type="slidenum">
              <a:rPr lang="en-US" smtClean="0"/>
              <a:t>31</a:t>
            </a:fld>
            <a:endParaRPr lang="en-US" dirty="0"/>
          </a:p>
        </p:txBody>
      </p:sp>
      <p:sp>
        <p:nvSpPr>
          <p:cNvPr id="8"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pic>
        <p:nvPicPr>
          <p:cNvPr id="9" name="Picture 8"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6"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40"/>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945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0323" y="224509"/>
            <a:ext cx="7831853" cy="584775"/>
          </a:xfrm>
          <a:prstGeom prst="rect">
            <a:avLst/>
          </a:prstGeom>
          <a:noFill/>
        </p:spPr>
        <p:txBody>
          <a:bodyPr wrap="square" rtlCol="0">
            <a:spAutoFit/>
          </a:bodyPr>
          <a:lstStyle/>
          <a:p>
            <a:pPr algn="ctr"/>
            <a:r>
              <a:rPr lang="en-US" sz="3200" b="1" dirty="0">
                <a:solidFill>
                  <a:srgbClr val="0070C0"/>
                </a:solidFill>
              </a:rPr>
              <a:t>Conclusions and Future Plan</a:t>
            </a:r>
          </a:p>
        </p:txBody>
      </p:sp>
      <p:sp>
        <p:nvSpPr>
          <p:cNvPr id="3" name="TextBox 2"/>
          <p:cNvSpPr txBox="1"/>
          <p:nvPr/>
        </p:nvSpPr>
        <p:spPr>
          <a:xfrm>
            <a:off x="370322" y="1429918"/>
            <a:ext cx="8538007" cy="2554545"/>
          </a:xfrm>
          <a:prstGeom prst="rect">
            <a:avLst/>
          </a:prstGeom>
          <a:noFill/>
        </p:spPr>
        <p:txBody>
          <a:bodyPr wrap="square" rtlCol="0">
            <a:spAutoFit/>
          </a:bodyPr>
          <a:lstStyle/>
          <a:p>
            <a:pPr algn="just"/>
            <a:r>
              <a:rPr lang="en-US" sz="2000" dirty="0"/>
              <a:t>Studying the prediction limit of an interconnected network of risks using Alternative Renewal Process, we find that:</a:t>
            </a:r>
          </a:p>
          <a:p>
            <a:pPr marL="342900" indent="-342900" algn="just">
              <a:buFont typeface="Arial" panose="020B0604020202020204" pitchFamily="34" charset="0"/>
              <a:buChar char="•"/>
            </a:pPr>
            <a:r>
              <a:rPr lang="en-US" sz="2000" dirty="0"/>
              <a:t>Simulations of discrete and continuous (ODE) risk models match each other with precision improving with the increasing model connectivity. </a:t>
            </a:r>
          </a:p>
          <a:p>
            <a:pPr marL="342900" indent="-342900" algn="just">
              <a:buFont typeface="Arial" panose="020B0604020202020204" pitchFamily="34" charset="0"/>
              <a:buChar char="•"/>
            </a:pPr>
            <a:r>
              <a:rPr lang="en-US" sz="2000" dirty="0">
                <a:solidFill>
                  <a:srgbClr val="C00000"/>
                </a:solidFill>
              </a:rPr>
              <a:t>The parameter recovery performance improves and its error decreases when the volume of training data grows.</a:t>
            </a:r>
          </a:p>
          <a:p>
            <a:pPr marL="342900" indent="-342900" algn="just">
              <a:buFont typeface="Arial" panose="020B0604020202020204" pitchFamily="34" charset="0"/>
              <a:buChar char="•"/>
            </a:pPr>
            <a:r>
              <a:rPr lang="en-US" sz="2000" b="1" dirty="0">
                <a:solidFill>
                  <a:srgbClr val="C00000"/>
                </a:solidFill>
              </a:rPr>
              <a:t>The relative error reduces asymptotically to zero with unlimited growth of  training data.</a:t>
            </a:r>
          </a:p>
        </p:txBody>
      </p:sp>
      <p:sp>
        <p:nvSpPr>
          <p:cNvPr id="4" name="TextBox 3"/>
          <p:cNvSpPr txBox="1"/>
          <p:nvPr/>
        </p:nvSpPr>
        <p:spPr>
          <a:xfrm>
            <a:off x="426026" y="4089354"/>
            <a:ext cx="1963881" cy="461665"/>
          </a:xfrm>
          <a:prstGeom prst="rect">
            <a:avLst/>
          </a:prstGeom>
          <a:noFill/>
        </p:spPr>
        <p:txBody>
          <a:bodyPr wrap="square" rtlCol="0">
            <a:spAutoFit/>
          </a:bodyPr>
          <a:lstStyle/>
          <a:p>
            <a:r>
              <a:rPr lang="en-US" sz="2400" b="1" dirty="0">
                <a:solidFill>
                  <a:srgbClr val="0070C0"/>
                </a:solidFill>
              </a:rPr>
              <a:t>Future Plans</a:t>
            </a:r>
          </a:p>
        </p:txBody>
      </p:sp>
      <p:sp>
        <p:nvSpPr>
          <p:cNvPr id="6" name="TextBox 5"/>
          <p:cNvSpPr txBox="1"/>
          <p:nvPr/>
        </p:nvSpPr>
        <p:spPr>
          <a:xfrm>
            <a:off x="387927" y="930153"/>
            <a:ext cx="1963881" cy="461665"/>
          </a:xfrm>
          <a:prstGeom prst="rect">
            <a:avLst/>
          </a:prstGeom>
          <a:noFill/>
        </p:spPr>
        <p:txBody>
          <a:bodyPr wrap="square" rtlCol="0">
            <a:spAutoFit/>
          </a:bodyPr>
          <a:lstStyle/>
          <a:p>
            <a:r>
              <a:rPr lang="en-US" sz="2400" b="1" dirty="0">
                <a:solidFill>
                  <a:srgbClr val="0070C0"/>
                </a:solidFill>
              </a:rPr>
              <a:t>Conclusions</a:t>
            </a:r>
          </a:p>
        </p:txBody>
      </p:sp>
      <p:pic>
        <p:nvPicPr>
          <p:cNvPr id="7" name="Picture 6"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a:xfrm>
            <a:off x="6850929" y="338809"/>
            <a:ext cx="2057400" cy="365125"/>
          </a:xfrm>
        </p:spPr>
        <p:txBody>
          <a:bodyPr/>
          <a:lstStyle/>
          <a:p>
            <a:fld id="{D3F1B240-3F4D-4CCB-BF22-0C00AAF4EE4D}" type="slidenum">
              <a:rPr lang="en-US" smtClean="0"/>
              <a:t>32</a:t>
            </a:fld>
            <a:endParaRPr lang="en-US" dirty="0"/>
          </a:p>
        </p:txBody>
      </p:sp>
      <p:sp>
        <p:nvSpPr>
          <p:cNvPr id="11" name="Footer Placeholder 7"/>
          <p:cNvSpPr>
            <a:spLocks noGrp="1"/>
          </p:cNvSpPr>
          <p:nvPr>
            <p:ph type="ftr" sz="quarter" idx="11"/>
          </p:nvPr>
        </p:nvSpPr>
        <p:spPr>
          <a:xfrm>
            <a:off x="1841500" y="6488329"/>
            <a:ext cx="5461000" cy="365125"/>
          </a:xfrm>
        </p:spPr>
        <p:txBody>
          <a:bodyPr/>
          <a:lstStyle/>
          <a:p>
            <a:r>
              <a:rPr lang="en-US" dirty="0"/>
              <a:t>Failures, Dynamics, Evolution and Control of the Global Risk Network By World Economic Forum</a:t>
            </a:r>
          </a:p>
        </p:txBody>
      </p:sp>
      <p:sp>
        <p:nvSpPr>
          <p:cNvPr id="5" name="TextBox 4"/>
          <p:cNvSpPr txBox="1"/>
          <p:nvPr/>
        </p:nvSpPr>
        <p:spPr>
          <a:xfrm>
            <a:off x="426027" y="4551097"/>
            <a:ext cx="7869561" cy="1908215"/>
          </a:xfrm>
          <a:prstGeom prst="rect">
            <a:avLst/>
          </a:prstGeom>
          <a:noFill/>
        </p:spPr>
        <p:txBody>
          <a:bodyPr wrap="square" rtlCol="0">
            <a:spAutoFit/>
          </a:bodyPr>
          <a:lstStyle/>
          <a:p>
            <a:pPr marL="285750" indent="-285750">
              <a:buFont typeface="Arial" panose="020B0604020202020204" pitchFamily="34" charset="0"/>
              <a:buChar char="•"/>
            </a:pPr>
            <a:r>
              <a:rPr lang="en-US" sz="2000" dirty="0"/>
              <a:t>Implementing parameter recovery for more complex models</a:t>
            </a:r>
          </a:p>
          <a:p>
            <a:pPr marL="285750" indent="-285750">
              <a:buFont typeface="Arial" panose="020B0604020202020204" pitchFamily="34" charset="0"/>
              <a:buChar char="•"/>
            </a:pPr>
            <a:r>
              <a:rPr lang="en-US" sz="2000" dirty="0">
                <a:solidFill>
                  <a:srgbClr val="C00000"/>
                </a:solidFill>
              </a:rPr>
              <a:t>Measuring the prediction accuracy using statistical metrics</a:t>
            </a:r>
          </a:p>
          <a:p>
            <a:pPr marL="285750" indent="-285750">
              <a:buFont typeface="Arial" panose="020B0604020202020204" pitchFamily="34" charset="0"/>
              <a:buChar char="•"/>
            </a:pPr>
            <a:r>
              <a:rPr lang="en-US" sz="2000" b="1" dirty="0">
                <a:solidFill>
                  <a:srgbClr val="C00000"/>
                </a:solidFill>
              </a:rPr>
              <a:t>Studying applications combining human expert assessment with the stochastic computer predictions based on MLE recovered parameters for regional models.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47446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DDA2-3A33-BE49-88BC-75FF4DB57464}"/>
              </a:ext>
            </a:extLst>
          </p:cNvPr>
          <p:cNvSpPr>
            <a:spLocks noGrp="1"/>
          </p:cNvSpPr>
          <p:nvPr>
            <p:ph type="title"/>
          </p:nvPr>
        </p:nvSpPr>
        <p:spPr>
          <a:xfrm>
            <a:off x="628650" y="0"/>
            <a:ext cx="7886700" cy="1325563"/>
          </a:xfrm>
        </p:spPr>
        <p:txBody>
          <a:bodyPr>
            <a:normAutofit/>
          </a:bodyPr>
          <a:lstStyle/>
          <a:p>
            <a:pPr algn="ctr"/>
            <a:r>
              <a:rPr lang="en-US" sz="3200" b="1" dirty="0">
                <a:solidFill>
                  <a:srgbClr val="0070C0"/>
                </a:solidFill>
                <a:latin typeface="+mn-lt"/>
              </a:rPr>
              <a:t>Risk control example</a:t>
            </a:r>
          </a:p>
        </p:txBody>
      </p:sp>
      <p:sp>
        <p:nvSpPr>
          <p:cNvPr id="4" name="Slide Number Placeholder 3">
            <a:extLst>
              <a:ext uri="{FF2B5EF4-FFF2-40B4-BE49-F238E27FC236}">
                <a16:creationId xmlns:a16="http://schemas.microsoft.com/office/drawing/2014/main" id="{5C711D01-48FD-1649-A2CA-9C22DA8D2924}"/>
              </a:ext>
            </a:extLst>
          </p:cNvPr>
          <p:cNvSpPr>
            <a:spLocks noGrp="1"/>
          </p:cNvSpPr>
          <p:nvPr>
            <p:ph type="sldNum" sz="quarter" idx="12"/>
          </p:nvPr>
        </p:nvSpPr>
        <p:spPr/>
        <p:txBody>
          <a:bodyPr/>
          <a:lstStyle/>
          <a:p>
            <a:fld id="{F3081D5E-FE68-4115-B6F4-4735CF4DEAE8}" type="slidenum">
              <a:rPr lang="ru-RU" smtClean="0"/>
              <a:pPr/>
              <a:t>33</a:t>
            </a:fld>
            <a:endParaRPr lang="ru-RU"/>
          </a:p>
        </p:txBody>
      </p:sp>
      <p:pic>
        <p:nvPicPr>
          <p:cNvPr id="15" name="Picture 14">
            <a:extLst>
              <a:ext uri="{FF2B5EF4-FFF2-40B4-BE49-F238E27FC236}">
                <a16:creationId xmlns:a16="http://schemas.microsoft.com/office/drawing/2014/main" id="{8666785A-A558-C548-BBE8-7C57150B1CBF}"/>
              </a:ext>
            </a:extLst>
          </p:cNvPr>
          <p:cNvPicPr>
            <a:picLocks noChangeAspect="1"/>
          </p:cNvPicPr>
          <p:nvPr/>
        </p:nvPicPr>
        <p:blipFill>
          <a:blip r:embed="rId2"/>
          <a:stretch>
            <a:fillRect/>
          </a:stretch>
        </p:blipFill>
        <p:spPr>
          <a:xfrm>
            <a:off x="1333500" y="3810000"/>
            <a:ext cx="6477000" cy="2349500"/>
          </a:xfrm>
          <a:prstGeom prst="rect">
            <a:avLst/>
          </a:prstGeom>
        </p:spPr>
      </p:pic>
      <p:pic>
        <p:nvPicPr>
          <p:cNvPr id="19" name="Content Placeholder 18">
            <a:extLst>
              <a:ext uri="{FF2B5EF4-FFF2-40B4-BE49-F238E27FC236}">
                <a16:creationId xmlns:a16="http://schemas.microsoft.com/office/drawing/2014/main" id="{6186BB23-9487-994F-A57A-A2ADF30494EB}"/>
              </a:ext>
            </a:extLst>
          </p:cNvPr>
          <p:cNvPicPr>
            <a:picLocks noGrp="1" noChangeAspect="1"/>
          </p:cNvPicPr>
          <p:nvPr>
            <p:ph idx="1"/>
          </p:nvPr>
        </p:nvPicPr>
        <p:blipFill>
          <a:blip r:embed="rId3"/>
          <a:stretch>
            <a:fillRect/>
          </a:stretch>
        </p:blipFill>
        <p:spPr>
          <a:xfrm>
            <a:off x="2241550" y="1277471"/>
            <a:ext cx="4660900" cy="2336800"/>
          </a:xfrm>
        </p:spPr>
      </p:pic>
      <p:sp>
        <p:nvSpPr>
          <p:cNvPr id="6" name="Rectangle 5">
            <a:extLst>
              <a:ext uri="{FF2B5EF4-FFF2-40B4-BE49-F238E27FC236}">
                <a16:creationId xmlns:a16="http://schemas.microsoft.com/office/drawing/2014/main" id="{B23C2C39-C0AB-284E-8E8F-317E18E1407C}"/>
              </a:ext>
            </a:extLst>
          </p:cNvPr>
          <p:cNvSpPr/>
          <p:nvPr/>
        </p:nvSpPr>
        <p:spPr>
          <a:xfrm>
            <a:off x="1331259" y="3771527"/>
            <a:ext cx="1600200"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8A88A8-E3BB-6E42-8F7E-36BCE5769367}"/>
              </a:ext>
            </a:extLst>
          </p:cNvPr>
          <p:cNvSpPr/>
          <p:nvPr/>
        </p:nvSpPr>
        <p:spPr>
          <a:xfrm>
            <a:off x="2947147" y="3770032"/>
            <a:ext cx="773206"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A0F605A-7BCB-8E4A-A5F0-F0A9424345E0}"/>
              </a:ext>
            </a:extLst>
          </p:cNvPr>
          <p:cNvSpPr/>
          <p:nvPr/>
        </p:nvSpPr>
        <p:spPr>
          <a:xfrm>
            <a:off x="3874994" y="3765550"/>
            <a:ext cx="773206"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CFC35F-79B8-C14E-AED2-1C9D0E7D538A}"/>
              </a:ext>
            </a:extLst>
          </p:cNvPr>
          <p:cNvSpPr/>
          <p:nvPr/>
        </p:nvSpPr>
        <p:spPr>
          <a:xfrm>
            <a:off x="4724400" y="3787588"/>
            <a:ext cx="988359"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D34BD6D-55E2-E941-AC47-DA6C90A6FF90}"/>
              </a:ext>
            </a:extLst>
          </p:cNvPr>
          <p:cNvSpPr/>
          <p:nvPr/>
        </p:nvSpPr>
        <p:spPr>
          <a:xfrm>
            <a:off x="5788959" y="3787588"/>
            <a:ext cx="988359"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DF07CD-44E3-5949-8E35-46EADB140D38}"/>
              </a:ext>
            </a:extLst>
          </p:cNvPr>
          <p:cNvSpPr/>
          <p:nvPr/>
        </p:nvSpPr>
        <p:spPr>
          <a:xfrm>
            <a:off x="6853518" y="3787588"/>
            <a:ext cx="988359" cy="1219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061994-DB89-D243-AE4C-685D623D9A99}"/>
              </a:ext>
            </a:extLst>
          </p:cNvPr>
          <p:cNvSpPr/>
          <p:nvPr/>
        </p:nvSpPr>
        <p:spPr>
          <a:xfrm>
            <a:off x="3380815" y="5144993"/>
            <a:ext cx="494179" cy="3414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F9F019-10DA-B74D-8425-5088ACF9BE08}"/>
              </a:ext>
            </a:extLst>
          </p:cNvPr>
          <p:cNvSpPr/>
          <p:nvPr/>
        </p:nvSpPr>
        <p:spPr>
          <a:xfrm>
            <a:off x="4014507" y="5144993"/>
            <a:ext cx="633693" cy="3414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4C30953-E7F1-1F4C-9CDB-B5DC963EC57A}"/>
              </a:ext>
            </a:extLst>
          </p:cNvPr>
          <p:cNvSpPr/>
          <p:nvPr/>
        </p:nvSpPr>
        <p:spPr>
          <a:xfrm>
            <a:off x="4773148" y="5144993"/>
            <a:ext cx="494179" cy="3414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EE10118-1611-D64E-B869-83CDCA636B0A}"/>
              </a:ext>
            </a:extLst>
          </p:cNvPr>
          <p:cNvSpPr/>
          <p:nvPr/>
        </p:nvSpPr>
        <p:spPr>
          <a:xfrm>
            <a:off x="2667000" y="5682129"/>
            <a:ext cx="1871943" cy="1852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45D2EE-1C84-BD42-996F-F691BD066273}"/>
              </a:ext>
            </a:extLst>
          </p:cNvPr>
          <p:cNvSpPr/>
          <p:nvPr/>
        </p:nvSpPr>
        <p:spPr>
          <a:xfrm>
            <a:off x="5267327" y="5682130"/>
            <a:ext cx="1871943" cy="2364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DA9870F-436B-E940-83B1-9D32C01714E4}"/>
              </a:ext>
            </a:extLst>
          </p:cNvPr>
          <p:cNvSpPr/>
          <p:nvPr/>
        </p:nvSpPr>
        <p:spPr>
          <a:xfrm>
            <a:off x="5257800" y="5923056"/>
            <a:ext cx="2527485" cy="2364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27F41B3-8620-F649-BA38-20EF64759FF7}"/>
              </a:ext>
            </a:extLst>
          </p:cNvPr>
          <p:cNvSpPr/>
          <p:nvPr/>
        </p:nvSpPr>
        <p:spPr>
          <a:xfrm>
            <a:off x="7406640" y="5289737"/>
            <a:ext cx="289560" cy="23644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Shape 91" descr="D:\Qiming Lu\Pictures\rpi_seal.gif"/>
          <p:cNvPicPr preferRelativeResize="0"/>
          <p:nvPr/>
        </p:nvPicPr>
        <p:blipFill rotWithShape="1">
          <a:blip r:embed="rId4">
            <a:alphaModFix/>
          </a:blip>
          <a:srcRect/>
          <a:stretch/>
        </p:blipFill>
        <p:spPr>
          <a:xfrm>
            <a:off x="8205335" y="5986650"/>
            <a:ext cx="935992" cy="871100"/>
          </a:xfrm>
          <a:prstGeom prst="rect">
            <a:avLst/>
          </a:prstGeom>
          <a:noFill/>
          <a:ln>
            <a:noFill/>
          </a:ln>
        </p:spPr>
      </p:pic>
      <p:pic>
        <p:nvPicPr>
          <p:cNvPr id="23"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spTree>
    <p:extLst>
      <p:ext uri="{BB962C8B-B14F-4D97-AF65-F5344CB8AC3E}">
        <p14:creationId xmlns:p14="http://schemas.microsoft.com/office/powerpoint/2010/main" val="336867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1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8" grpId="1" animBg="1"/>
      <p:bldP spid="20" grpId="0" animBg="1"/>
      <p:bldP spid="20" grpId="1" animBg="1"/>
      <p:bldP spid="21" grpId="0" animBg="1"/>
      <p:bldP spid="21"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A929-9834-6D46-99EA-234EB09B6E27}"/>
              </a:ext>
            </a:extLst>
          </p:cNvPr>
          <p:cNvSpPr>
            <a:spLocks noGrp="1"/>
          </p:cNvSpPr>
          <p:nvPr>
            <p:ph type="title"/>
          </p:nvPr>
        </p:nvSpPr>
        <p:spPr>
          <a:xfrm>
            <a:off x="674351" y="0"/>
            <a:ext cx="7886700" cy="1325563"/>
          </a:xfrm>
        </p:spPr>
        <p:txBody>
          <a:bodyPr>
            <a:normAutofit/>
          </a:bodyPr>
          <a:lstStyle/>
          <a:p>
            <a:pPr algn="ctr"/>
            <a:r>
              <a:rPr lang="en-US" sz="3200" b="1" dirty="0">
                <a:solidFill>
                  <a:srgbClr val="0070C0"/>
                </a:solidFill>
                <a:latin typeface="+mn-lt"/>
              </a:rPr>
              <a:t>Reactive control example</a:t>
            </a:r>
          </a:p>
        </p:txBody>
      </p:sp>
      <p:sp>
        <p:nvSpPr>
          <p:cNvPr id="3" name="Content Placeholder 2">
            <a:extLst>
              <a:ext uri="{FF2B5EF4-FFF2-40B4-BE49-F238E27FC236}">
                <a16:creationId xmlns:a16="http://schemas.microsoft.com/office/drawing/2014/main" id="{1D1CC371-F5CF-1C4E-87F0-811D8AF88A8F}"/>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47D41AF8-6706-C14A-A1B0-62BA802539F7}"/>
              </a:ext>
            </a:extLst>
          </p:cNvPr>
          <p:cNvSpPr>
            <a:spLocks noGrp="1"/>
          </p:cNvSpPr>
          <p:nvPr>
            <p:ph type="sldNum" sz="quarter" idx="12"/>
          </p:nvPr>
        </p:nvSpPr>
        <p:spPr/>
        <p:txBody>
          <a:bodyPr/>
          <a:lstStyle/>
          <a:p>
            <a:fld id="{F3081D5E-FE68-4115-B6F4-4735CF4DEAE8}" type="slidenum">
              <a:rPr lang="ru-RU" smtClean="0"/>
              <a:pPr/>
              <a:t>34</a:t>
            </a:fld>
            <a:endParaRPr lang="ru-RU"/>
          </a:p>
        </p:txBody>
      </p:sp>
      <p:pic>
        <p:nvPicPr>
          <p:cNvPr id="6" name="Picture 5">
            <a:extLst>
              <a:ext uri="{FF2B5EF4-FFF2-40B4-BE49-F238E27FC236}">
                <a16:creationId xmlns:a16="http://schemas.microsoft.com/office/drawing/2014/main" id="{1CA9A267-60CB-B649-AA20-11CF94E719BA}"/>
              </a:ext>
            </a:extLst>
          </p:cNvPr>
          <p:cNvPicPr>
            <a:picLocks noChangeAspect="1"/>
          </p:cNvPicPr>
          <p:nvPr/>
        </p:nvPicPr>
        <p:blipFill>
          <a:blip r:embed="rId3"/>
          <a:stretch>
            <a:fillRect/>
          </a:stretch>
        </p:blipFill>
        <p:spPr>
          <a:xfrm>
            <a:off x="76200" y="2667000"/>
            <a:ext cx="3093595" cy="2120492"/>
          </a:xfrm>
          <a:prstGeom prst="rect">
            <a:avLst/>
          </a:prstGeom>
        </p:spPr>
      </p:pic>
      <p:pic>
        <p:nvPicPr>
          <p:cNvPr id="7" name="Picture 6">
            <a:extLst>
              <a:ext uri="{FF2B5EF4-FFF2-40B4-BE49-F238E27FC236}">
                <a16:creationId xmlns:a16="http://schemas.microsoft.com/office/drawing/2014/main" id="{98C9CA6D-E492-144E-A8D8-7FEF9F261808}"/>
              </a:ext>
            </a:extLst>
          </p:cNvPr>
          <p:cNvPicPr>
            <a:picLocks noChangeAspect="1"/>
          </p:cNvPicPr>
          <p:nvPr/>
        </p:nvPicPr>
        <p:blipFill>
          <a:blip r:embed="rId4"/>
          <a:stretch>
            <a:fillRect/>
          </a:stretch>
        </p:blipFill>
        <p:spPr>
          <a:xfrm>
            <a:off x="6080798" y="1371600"/>
            <a:ext cx="2834602" cy="1942967"/>
          </a:xfrm>
          <a:prstGeom prst="rect">
            <a:avLst/>
          </a:prstGeom>
        </p:spPr>
      </p:pic>
      <p:pic>
        <p:nvPicPr>
          <p:cNvPr id="8" name="Picture 7">
            <a:extLst>
              <a:ext uri="{FF2B5EF4-FFF2-40B4-BE49-F238E27FC236}">
                <a16:creationId xmlns:a16="http://schemas.microsoft.com/office/drawing/2014/main" id="{583B243A-491D-2E48-AA23-753F120C66F6}"/>
              </a:ext>
            </a:extLst>
          </p:cNvPr>
          <p:cNvPicPr>
            <a:picLocks noChangeAspect="1"/>
          </p:cNvPicPr>
          <p:nvPr/>
        </p:nvPicPr>
        <p:blipFill>
          <a:blip r:embed="rId5"/>
          <a:stretch>
            <a:fillRect/>
          </a:stretch>
        </p:blipFill>
        <p:spPr>
          <a:xfrm>
            <a:off x="3200400" y="1371600"/>
            <a:ext cx="2834602" cy="1942967"/>
          </a:xfrm>
          <a:prstGeom prst="rect">
            <a:avLst/>
          </a:prstGeom>
        </p:spPr>
      </p:pic>
      <p:pic>
        <p:nvPicPr>
          <p:cNvPr id="9" name="Picture 8">
            <a:extLst>
              <a:ext uri="{FF2B5EF4-FFF2-40B4-BE49-F238E27FC236}">
                <a16:creationId xmlns:a16="http://schemas.microsoft.com/office/drawing/2014/main" id="{CCE34F97-7729-534C-B8C0-5B1A8FE2F56D}"/>
              </a:ext>
            </a:extLst>
          </p:cNvPr>
          <p:cNvPicPr>
            <a:picLocks noChangeAspect="1"/>
          </p:cNvPicPr>
          <p:nvPr/>
        </p:nvPicPr>
        <p:blipFill>
          <a:blip r:embed="rId6"/>
          <a:stretch>
            <a:fillRect/>
          </a:stretch>
        </p:blipFill>
        <p:spPr>
          <a:xfrm>
            <a:off x="6080798" y="3911600"/>
            <a:ext cx="2834602" cy="1942967"/>
          </a:xfrm>
          <a:prstGeom prst="rect">
            <a:avLst/>
          </a:prstGeom>
        </p:spPr>
      </p:pic>
      <p:pic>
        <p:nvPicPr>
          <p:cNvPr id="10" name="Picture 9">
            <a:extLst>
              <a:ext uri="{FF2B5EF4-FFF2-40B4-BE49-F238E27FC236}">
                <a16:creationId xmlns:a16="http://schemas.microsoft.com/office/drawing/2014/main" id="{4ED3CA01-FBDE-4B48-A75B-DF31A4E5D662}"/>
              </a:ext>
            </a:extLst>
          </p:cNvPr>
          <p:cNvPicPr>
            <a:picLocks noChangeAspect="1"/>
          </p:cNvPicPr>
          <p:nvPr/>
        </p:nvPicPr>
        <p:blipFill>
          <a:blip r:embed="rId7"/>
          <a:stretch>
            <a:fillRect/>
          </a:stretch>
        </p:blipFill>
        <p:spPr>
          <a:xfrm>
            <a:off x="3200400" y="3911600"/>
            <a:ext cx="2834602" cy="1942967"/>
          </a:xfrm>
          <a:prstGeom prst="rect">
            <a:avLst/>
          </a:prstGeom>
        </p:spPr>
      </p:pic>
      <p:sp>
        <p:nvSpPr>
          <p:cNvPr id="11" name="Rectangle 10">
            <a:extLst>
              <a:ext uri="{FF2B5EF4-FFF2-40B4-BE49-F238E27FC236}">
                <a16:creationId xmlns:a16="http://schemas.microsoft.com/office/drawing/2014/main" id="{E7C0FA44-7390-B844-8958-94BD4CC847A9}"/>
              </a:ext>
            </a:extLst>
          </p:cNvPr>
          <p:cNvSpPr/>
          <p:nvPr/>
        </p:nvSpPr>
        <p:spPr>
          <a:xfrm>
            <a:off x="7162392" y="1676400"/>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E4EA45B-C484-BA40-9704-7467A10875E9}"/>
              </a:ext>
            </a:extLst>
          </p:cNvPr>
          <p:cNvSpPr/>
          <p:nvPr/>
        </p:nvSpPr>
        <p:spPr>
          <a:xfrm>
            <a:off x="3787318" y="1892433"/>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F3A42EB-AE72-9C4D-A7B7-FC9397C90A02}"/>
              </a:ext>
            </a:extLst>
          </p:cNvPr>
          <p:cNvSpPr/>
          <p:nvPr/>
        </p:nvSpPr>
        <p:spPr>
          <a:xfrm>
            <a:off x="707781" y="3314567"/>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505E06D-58C5-3A47-AA54-B68751AC1CA0}"/>
              </a:ext>
            </a:extLst>
          </p:cNvPr>
          <p:cNvSpPr/>
          <p:nvPr/>
        </p:nvSpPr>
        <p:spPr>
          <a:xfrm>
            <a:off x="3717983" y="4475456"/>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8CC6BA-97DD-344D-BA3D-B2A88B28CCF1}"/>
              </a:ext>
            </a:extLst>
          </p:cNvPr>
          <p:cNvSpPr/>
          <p:nvPr/>
        </p:nvSpPr>
        <p:spPr>
          <a:xfrm>
            <a:off x="4762214" y="4076567"/>
            <a:ext cx="1173025" cy="7109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117160-F4DE-914B-8DAF-9E2C5E80F86C}"/>
              </a:ext>
            </a:extLst>
          </p:cNvPr>
          <p:cNvSpPr/>
          <p:nvPr/>
        </p:nvSpPr>
        <p:spPr>
          <a:xfrm>
            <a:off x="4770575" y="1537112"/>
            <a:ext cx="1173025" cy="7109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E97E52-CED2-FC4D-8991-C5AF5D74BBC2}"/>
              </a:ext>
            </a:extLst>
          </p:cNvPr>
          <p:cNvSpPr/>
          <p:nvPr/>
        </p:nvSpPr>
        <p:spPr>
          <a:xfrm>
            <a:off x="6607905" y="4475456"/>
            <a:ext cx="915216"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8613EA-5182-004A-9131-9356AA577AC1}"/>
              </a:ext>
            </a:extLst>
          </p:cNvPr>
          <p:cNvSpPr/>
          <p:nvPr/>
        </p:nvSpPr>
        <p:spPr>
          <a:xfrm>
            <a:off x="5562600" y="4813244"/>
            <a:ext cx="503398"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2409A0-05DF-604A-86AA-D0C2B74CAEC5}"/>
              </a:ext>
            </a:extLst>
          </p:cNvPr>
          <p:cNvSpPr/>
          <p:nvPr/>
        </p:nvSpPr>
        <p:spPr>
          <a:xfrm>
            <a:off x="8442501" y="4715247"/>
            <a:ext cx="503398" cy="3356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57CB7-79CE-7243-97A0-44CD777F9F69}"/>
              </a:ext>
            </a:extLst>
          </p:cNvPr>
          <p:cNvSpPr txBox="1"/>
          <p:nvPr/>
        </p:nvSpPr>
        <p:spPr>
          <a:xfrm>
            <a:off x="1600175" y="5880319"/>
            <a:ext cx="6417141" cy="369332"/>
          </a:xfrm>
          <a:prstGeom prst="rect">
            <a:avLst/>
          </a:prstGeom>
          <a:noFill/>
        </p:spPr>
        <p:txBody>
          <a:bodyPr wrap="none" rtlCol="0">
            <a:spAutoFit/>
          </a:bodyPr>
          <a:lstStyle/>
          <a:p>
            <a:r>
              <a:rPr lang="en-US" dirty="0"/>
              <a:t>Control active risk 3 costs less than control a nonactive risk 4</a:t>
            </a:r>
          </a:p>
        </p:txBody>
      </p:sp>
      <p:pic>
        <p:nvPicPr>
          <p:cNvPr id="20" name="Shape 91" descr="D:\Qiming Lu\Pictures\rpi_seal.gif"/>
          <p:cNvPicPr preferRelativeResize="0"/>
          <p:nvPr/>
        </p:nvPicPr>
        <p:blipFill rotWithShape="1">
          <a:blip r:embed="rId8">
            <a:alphaModFix/>
          </a:blip>
          <a:srcRect/>
          <a:stretch/>
        </p:blipFill>
        <p:spPr>
          <a:xfrm>
            <a:off x="8205335" y="5986650"/>
            <a:ext cx="935992" cy="871100"/>
          </a:xfrm>
          <a:prstGeom prst="rect">
            <a:avLst/>
          </a:prstGeom>
          <a:noFill/>
          <a:ln>
            <a:noFill/>
          </a:ln>
        </p:spPr>
      </p:pic>
      <p:pic>
        <p:nvPicPr>
          <p:cNvPr id="21"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spTree>
    <p:extLst>
      <p:ext uri="{BB962C8B-B14F-4D97-AF65-F5344CB8AC3E}">
        <p14:creationId xmlns:p14="http://schemas.microsoft.com/office/powerpoint/2010/main" val="16694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3"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par>
                                <p:cTn id="21" presetID="1" presetClass="exit" presetSubtype="0" fill="hold" grpId="3"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4"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14"/>
                                        </p:tgtEl>
                                        <p:attrNameLst>
                                          <p:attrName>style.visibility</p:attrName>
                                        </p:attrNameLst>
                                      </p:cBhvr>
                                      <p:to>
                                        <p:strVal val="hidden"/>
                                      </p:to>
                                    </p:set>
                                  </p:childTnLst>
                                </p:cTn>
                              </p:par>
                              <p:par>
                                <p:cTn id="61" presetID="1" presetClass="exit" presetSubtype="0" fill="hold" grpId="5" nodeType="withEffect">
                                  <p:stCondLst>
                                    <p:cond delay="0"/>
                                  </p:stCondLst>
                                  <p:childTnLst>
                                    <p:set>
                                      <p:cBhvr>
                                        <p:cTn id="62" dur="1" fill="hold">
                                          <p:stCondLst>
                                            <p:cond delay="0"/>
                                          </p:stCondLst>
                                        </p:cTn>
                                        <p:tgtEl>
                                          <p:spTgt spid="1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16"/>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3" nodeType="clickEffect">
                                  <p:stCondLst>
                                    <p:cond delay="0"/>
                                  </p:stCondLst>
                                  <p:childTnLst>
                                    <p:set>
                                      <p:cBhvr>
                                        <p:cTn id="88" dur="1" fill="hold">
                                          <p:stCondLst>
                                            <p:cond delay="0"/>
                                          </p:stCondLst>
                                        </p:cTn>
                                        <p:tgtEl>
                                          <p:spTgt spid="14"/>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1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2" grpId="2" animBg="1"/>
      <p:bldP spid="12" grpId="3" animBg="1"/>
      <p:bldP spid="12" grpId="4" animBg="1"/>
      <p:bldP spid="12" grpId="5" animBg="1"/>
      <p:bldP spid="13" grpId="0" animBg="1"/>
      <p:bldP spid="13" grpId="1" animBg="1"/>
      <p:bldP spid="13" grpId="2" animBg="1"/>
      <p:bldP spid="13" grpId="3" animBg="1"/>
      <p:bldP spid="14" grpId="0" animBg="1"/>
      <p:bldP spid="14" grpId="1" animBg="1"/>
      <p:bldP spid="14" grpId="2" animBg="1"/>
      <p:bldP spid="14" grpId="3"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AB76-6B16-A84A-9F36-EBEC652EE5F5}"/>
              </a:ext>
            </a:extLst>
          </p:cNvPr>
          <p:cNvSpPr>
            <a:spLocks noGrp="1"/>
          </p:cNvSpPr>
          <p:nvPr>
            <p:ph type="title"/>
          </p:nvPr>
        </p:nvSpPr>
        <p:spPr>
          <a:xfrm>
            <a:off x="605739" y="0"/>
            <a:ext cx="7886700" cy="1325563"/>
          </a:xfrm>
        </p:spPr>
        <p:txBody>
          <a:bodyPr>
            <a:normAutofit/>
          </a:bodyPr>
          <a:lstStyle/>
          <a:p>
            <a:pPr algn="ctr"/>
            <a:r>
              <a:rPr lang="en-US" sz="3200" b="1" dirty="0">
                <a:solidFill>
                  <a:srgbClr val="0070C0"/>
                </a:solidFill>
                <a:latin typeface="+mn-lt"/>
              </a:rPr>
              <a:t>Proactive control example</a:t>
            </a:r>
          </a:p>
        </p:txBody>
      </p:sp>
      <p:sp>
        <p:nvSpPr>
          <p:cNvPr id="4" name="Slide Number Placeholder 3">
            <a:extLst>
              <a:ext uri="{FF2B5EF4-FFF2-40B4-BE49-F238E27FC236}">
                <a16:creationId xmlns:a16="http://schemas.microsoft.com/office/drawing/2014/main" id="{56DABF15-C71F-7E4B-B580-F63C9FA16A99}"/>
              </a:ext>
            </a:extLst>
          </p:cNvPr>
          <p:cNvSpPr>
            <a:spLocks noGrp="1"/>
          </p:cNvSpPr>
          <p:nvPr>
            <p:ph type="sldNum" sz="quarter" idx="12"/>
          </p:nvPr>
        </p:nvSpPr>
        <p:spPr/>
        <p:txBody>
          <a:bodyPr/>
          <a:lstStyle/>
          <a:p>
            <a:fld id="{F3081D5E-FE68-4115-B6F4-4735CF4DEAE8}" type="slidenum">
              <a:rPr lang="ru-RU" smtClean="0"/>
              <a:pPr/>
              <a:t>35</a:t>
            </a:fld>
            <a:endParaRPr lang="ru-RU"/>
          </a:p>
        </p:txBody>
      </p:sp>
      <p:pic>
        <p:nvPicPr>
          <p:cNvPr id="5" name="Picture 4">
            <a:extLst>
              <a:ext uri="{FF2B5EF4-FFF2-40B4-BE49-F238E27FC236}">
                <a16:creationId xmlns:a16="http://schemas.microsoft.com/office/drawing/2014/main" id="{123C4F43-5355-BB46-AB85-BEA40999658F}"/>
              </a:ext>
            </a:extLst>
          </p:cNvPr>
          <p:cNvPicPr>
            <a:picLocks noChangeAspect="1"/>
          </p:cNvPicPr>
          <p:nvPr/>
        </p:nvPicPr>
        <p:blipFill>
          <a:blip r:embed="rId3"/>
          <a:stretch>
            <a:fillRect/>
          </a:stretch>
        </p:blipFill>
        <p:spPr>
          <a:xfrm>
            <a:off x="456202" y="1289574"/>
            <a:ext cx="3048998" cy="2089923"/>
          </a:xfrm>
          <a:prstGeom prst="rect">
            <a:avLst/>
          </a:prstGeom>
        </p:spPr>
      </p:pic>
      <p:sp>
        <p:nvSpPr>
          <p:cNvPr id="19" name="TextBox 18">
            <a:extLst>
              <a:ext uri="{FF2B5EF4-FFF2-40B4-BE49-F238E27FC236}">
                <a16:creationId xmlns:a16="http://schemas.microsoft.com/office/drawing/2014/main" id="{A01291CC-5588-B048-BA49-FD396271B3C6}"/>
              </a:ext>
            </a:extLst>
          </p:cNvPr>
          <p:cNvSpPr txBox="1"/>
          <p:nvPr/>
        </p:nvSpPr>
        <p:spPr>
          <a:xfrm>
            <a:off x="1676400" y="2553953"/>
            <a:ext cx="1082348" cy="369332"/>
          </a:xfrm>
          <a:prstGeom prst="rect">
            <a:avLst/>
          </a:prstGeom>
          <a:noFill/>
        </p:spPr>
        <p:txBody>
          <a:bodyPr wrap="none" rtlCol="0">
            <a:spAutoFit/>
          </a:bodyPr>
          <a:lstStyle/>
          <a:p>
            <a:r>
              <a:rPr lang="en-US" dirty="0"/>
              <a:t>Reactive</a:t>
            </a:r>
          </a:p>
        </p:txBody>
      </p:sp>
      <p:sp>
        <p:nvSpPr>
          <p:cNvPr id="23" name="Rectangle 22">
            <a:extLst>
              <a:ext uri="{FF2B5EF4-FFF2-40B4-BE49-F238E27FC236}">
                <a16:creationId xmlns:a16="http://schemas.microsoft.com/office/drawing/2014/main" id="{76794DBD-59A7-EB4E-B7D1-1E79EA63E875}"/>
              </a:ext>
            </a:extLst>
          </p:cNvPr>
          <p:cNvSpPr/>
          <p:nvPr/>
        </p:nvSpPr>
        <p:spPr>
          <a:xfrm>
            <a:off x="3276600" y="2971800"/>
            <a:ext cx="228600" cy="21652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ED620908-C88B-BE4A-82E4-46379AE2DE6C}"/>
              </a:ext>
            </a:extLst>
          </p:cNvPr>
          <p:cNvGrpSpPr/>
          <p:nvPr/>
        </p:nvGrpSpPr>
        <p:grpSpPr>
          <a:xfrm>
            <a:off x="3505200" y="1320395"/>
            <a:ext cx="5182598" cy="2080158"/>
            <a:chOff x="3505200" y="1320395"/>
            <a:chExt cx="5182598" cy="2080158"/>
          </a:xfrm>
        </p:grpSpPr>
        <p:pic>
          <p:nvPicPr>
            <p:cNvPr id="6" name="Picture 5">
              <a:extLst>
                <a:ext uri="{FF2B5EF4-FFF2-40B4-BE49-F238E27FC236}">
                  <a16:creationId xmlns:a16="http://schemas.microsoft.com/office/drawing/2014/main" id="{75A7C471-3B35-134E-8BD0-941B2C032EEF}"/>
                </a:ext>
              </a:extLst>
            </p:cNvPr>
            <p:cNvPicPr>
              <a:picLocks noChangeAspect="1"/>
            </p:cNvPicPr>
            <p:nvPr/>
          </p:nvPicPr>
          <p:blipFill>
            <a:blip r:embed="rId4"/>
            <a:stretch>
              <a:fillRect/>
            </a:stretch>
          </p:blipFill>
          <p:spPr>
            <a:xfrm>
              <a:off x="5638800" y="1320395"/>
              <a:ext cx="3048998" cy="2080158"/>
            </a:xfrm>
            <a:prstGeom prst="rect">
              <a:avLst/>
            </a:prstGeom>
          </p:spPr>
        </p:pic>
        <p:cxnSp>
          <p:nvCxnSpPr>
            <p:cNvPr id="10" name="Straight Connector 9">
              <a:extLst>
                <a:ext uri="{FF2B5EF4-FFF2-40B4-BE49-F238E27FC236}">
                  <a16:creationId xmlns:a16="http://schemas.microsoft.com/office/drawing/2014/main" id="{A68A128C-20B0-3E44-8D4C-1D4BC78388C8}"/>
                </a:ext>
              </a:extLst>
            </p:cNvPr>
            <p:cNvCxnSpPr>
              <a:stCxn id="5" idx="3"/>
            </p:cNvCxnSpPr>
            <p:nvPr/>
          </p:nvCxnSpPr>
          <p:spPr>
            <a:xfrm>
              <a:off x="3505200" y="2334536"/>
              <a:ext cx="2087779" cy="27664"/>
            </a:xfrm>
            <a:prstGeom prst="line">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F5F3D05-50A2-8B43-88E7-72DA011895BC}"/>
                </a:ext>
              </a:extLst>
            </p:cNvPr>
            <p:cNvSpPr txBox="1"/>
            <p:nvPr/>
          </p:nvSpPr>
          <p:spPr>
            <a:xfrm>
              <a:off x="6894366" y="2553953"/>
              <a:ext cx="1146468" cy="369332"/>
            </a:xfrm>
            <a:prstGeom prst="rect">
              <a:avLst/>
            </a:prstGeom>
            <a:noFill/>
          </p:spPr>
          <p:txBody>
            <a:bodyPr wrap="none" rtlCol="0">
              <a:spAutoFit/>
            </a:bodyPr>
            <a:lstStyle/>
            <a:p>
              <a:r>
                <a:rPr lang="en-US" dirty="0"/>
                <a:t>Proactive</a:t>
              </a:r>
            </a:p>
          </p:txBody>
        </p:sp>
        <p:sp>
          <p:nvSpPr>
            <p:cNvPr id="25" name="Rectangle 24">
              <a:extLst>
                <a:ext uri="{FF2B5EF4-FFF2-40B4-BE49-F238E27FC236}">
                  <a16:creationId xmlns:a16="http://schemas.microsoft.com/office/drawing/2014/main" id="{0852A4B5-1A52-2147-8795-0A0E416D7CE3}"/>
                </a:ext>
              </a:extLst>
            </p:cNvPr>
            <p:cNvSpPr/>
            <p:nvPr/>
          </p:nvSpPr>
          <p:spPr>
            <a:xfrm>
              <a:off x="5890527" y="2971800"/>
              <a:ext cx="452002" cy="3196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17F3A602-D2EC-2645-B293-6FF4EA39529E}"/>
              </a:ext>
            </a:extLst>
          </p:cNvPr>
          <p:cNvGrpSpPr/>
          <p:nvPr/>
        </p:nvGrpSpPr>
        <p:grpSpPr>
          <a:xfrm>
            <a:off x="3644511" y="3245287"/>
            <a:ext cx="5070323" cy="2858775"/>
            <a:chOff x="3644511" y="3245287"/>
            <a:chExt cx="5070323" cy="2858775"/>
          </a:xfrm>
        </p:grpSpPr>
        <p:pic>
          <p:nvPicPr>
            <p:cNvPr id="29" name="Picture 28">
              <a:extLst>
                <a:ext uri="{FF2B5EF4-FFF2-40B4-BE49-F238E27FC236}">
                  <a16:creationId xmlns:a16="http://schemas.microsoft.com/office/drawing/2014/main" id="{A066AE44-8C60-2A40-B546-AE3523716A5B}"/>
                </a:ext>
              </a:extLst>
            </p:cNvPr>
            <p:cNvPicPr>
              <a:picLocks noChangeAspect="1"/>
            </p:cNvPicPr>
            <p:nvPr/>
          </p:nvPicPr>
          <p:blipFill>
            <a:blip r:embed="rId5"/>
            <a:stretch>
              <a:fillRect/>
            </a:stretch>
          </p:blipFill>
          <p:spPr>
            <a:xfrm>
              <a:off x="5592979" y="4032285"/>
              <a:ext cx="3121855" cy="2071777"/>
            </a:xfrm>
            <a:prstGeom prst="rect">
              <a:avLst/>
            </a:prstGeom>
          </p:spPr>
        </p:pic>
        <p:cxnSp>
          <p:nvCxnSpPr>
            <p:cNvPr id="14" name="Straight Connector 13">
              <a:extLst>
                <a:ext uri="{FF2B5EF4-FFF2-40B4-BE49-F238E27FC236}">
                  <a16:creationId xmlns:a16="http://schemas.microsoft.com/office/drawing/2014/main" id="{4D18B074-BDF7-AC46-8677-4F0E44F9567A}"/>
                </a:ext>
              </a:extLst>
            </p:cNvPr>
            <p:cNvCxnSpPr>
              <a:cxnSpLocks/>
            </p:cNvCxnSpPr>
            <p:nvPr/>
          </p:nvCxnSpPr>
          <p:spPr>
            <a:xfrm>
              <a:off x="3644511" y="3245287"/>
              <a:ext cx="2087779" cy="1012381"/>
            </a:xfrm>
            <a:prstGeom prst="line">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D0D60A9-72B6-9A4F-BE50-43C9C800DAE3}"/>
                </a:ext>
              </a:extLst>
            </p:cNvPr>
            <p:cNvSpPr txBox="1"/>
            <p:nvPr/>
          </p:nvSpPr>
          <p:spPr>
            <a:xfrm>
              <a:off x="6926426" y="5269468"/>
              <a:ext cx="1146468" cy="369332"/>
            </a:xfrm>
            <a:prstGeom prst="rect">
              <a:avLst/>
            </a:prstGeom>
            <a:noFill/>
          </p:spPr>
          <p:txBody>
            <a:bodyPr wrap="none" rtlCol="0">
              <a:spAutoFit/>
            </a:bodyPr>
            <a:lstStyle/>
            <a:p>
              <a:r>
                <a:rPr lang="en-US" dirty="0"/>
                <a:t>Proactive</a:t>
              </a:r>
            </a:p>
          </p:txBody>
        </p:sp>
        <p:sp>
          <p:nvSpPr>
            <p:cNvPr id="26" name="Rectangle 25">
              <a:extLst>
                <a:ext uri="{FF2B5EF4-FFF2-40B4-BE49-F238E27FC236}">
                  <a16:creationId xmlns:a16="http://schemas.microsoft.com/office/drawing/2014/main" id="{B290B1CB-86CF-504C-AED8-DE82F11D1BDF}"/>
                </a:ext>
              </a:extLst>
            </p:cNvPr>
            <p:cNvSpPr/>
            <p:nvPr/>
          </p:nvSpPr>
          <p:spPr>
            <a:xfrm>
              <a:off x="5948798" y="5638800"/>
              <a:ext cx="452002" cy="3196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F410A2EE-3C72-CE48-AFC1-19F19204EBC0}"/>
              </a:ext>
            </a:extLst>
          </p:cNvPr>
          <p:cNvGrpSpPr/>
          <p:nvPr/>
        </p:nvGrpSpPr>
        <p:grpSpPr>
          <a:xfrm>
            <a:off x="490000" y="3426374"/>
            <a:ext cx="3084856" cy="2653134"/>
            <a:chOff x="490000" y="3426374"/>
            <a:chExt cx="3084856" cy="2653134"/>
          </a:xfrm>
        </p:grpSpPr>
        <p:pic>
          <p:nvPicPr>
            <p:cNvPr id="30" name="Picture 29">
              <a:extLst>
                <a:ext uri="{FF2B5EF4-FFF2-40B4-BE49-F238E27FC236}">
                  <a16:creationId xmlns:a16="http://schemas.microsoft.com/office/drawing/2014/main" id="{685BEE1B-9FF0-394A-9F32-28CF37AE31A5}"/>
                </a:ext>
              </a:extLst>
            </p:cNvPr>
            <p:cNvPicPr>
              <a:picLocks noChangeAspect="1"/>
            </p:cNvPicPr>
            <p:nvPr/>
          </p:nvPicPr>
          <p:blipFill>
            <a:blip r:embed="rId6"/>
            <a:stretch>
              <a:fillRect/>
            </a:stretch>
          </p:blipFill>
          <p:spPr>
            <a:xfrm>
              <a:off x="490000" y="4032285"/>
              <a:ext cx="3084856" cy="2047223"/>
            </a:xfrm>
            <a:prstGeom prst="rect">
              <a:avLst/>
            </a:prstGeom>
          </p:spPr>
        </p:pic>
        <p:cxnSp>
          <p:nvCxnSpPr>
            <p:cNvPr id="11" name="Straight Connector 10">
              <a:extLst>
                <a:ext uri="{FF2B5EF4-FFF2-40B4-BE49-F238E27FC236}">
                  <a16:creationId xmlns:a16="http://schemas.microsoft.com/office/drawing/2014/main" id="{A7722533-04B2-634A-9F01-975CBD3ECE81}"/>
                </a:ext>
              </a:extLst>
            </p:cNvPr>
            <p:cNvCxnSpPr>
              <a:cxnSpLocks/>
            </p:cNvCxnSpPr>
            <p:nvPr/>
          </p:nvCxnSpPr>
          <p:spPr>
            <a:xfrm>
              <a:off x="2018128" y="3426374"/>
              <a:ext cx="0" cy="592023"/>
            </a:xfrm>
            <a:prstGeom prst="line">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1843A32-9B51-E741-9280-7BF3E5F08501}"/>
                </a:ext>
              </a:extLst>
            </p:cNvPr>
            <p:cNvSpPr txBox="1"/>
            <p:nvPr/>
          </p:nvSpPr>
          <p:spPr>
            <a:xfrm>
              <a:off x="1612280" y="5242475"/>
              <a:ext cx="1146468" cy="369332"/>
            </a:xfrm>
            <a:prstGeom prst="rect">
              <a:avLst/>
            </a:prstGeom>
            <a:noFill/>
          </p:spPr>
          <p:txBody>
            <a:bodyPr wrap="none" rtlCol="0">
              <a:spAutoFit/>
            </a:bodyPr>
            <a:lstStyle/>
            <a:p>
              <a:r>
                <a:rPr lang="en-US" dirty="0"/>
                <a:t>Proactive</a:t>
              </a:r>
            </a:p>
          </p:txBody>
        </p:sp>
        <p:sp>
          <p:nvSpPr>
            <p:cNvPr id="28" name="Rectangle 27">
              <a:extLst>
                <a:ext uri="{FF2B5EF4-FFF2-40B4-BE49-F238E27FC236}">
                  <a16:creationId xmlns:a16="http://schemas.microsoft.com/office/drawing/2014/main" id="{9090ABD6-2B74-1A46-B2C8-5CB16ABE1F6A}"/>
                </a:ext>
              </a:extLst>
            </p:cNvPr>
            <p:cNvSpPr/>
            <p:nvPr/>
          </p:nvSpPr>
          <p:spPr>
            <a:xfrm>
              <a:off x="845105" y="5638800"/>
              <a:ext cx="452002" cy="3196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CEBBD2F-F92C-664A-AFFD-854DDFACAA1C}"/>
              </a:ext>
            </a:extLst>
          </p:cNvPr>
          <p:cNvSpPr/>
          <p:nvPr/>
        </p:nvSpPr>
        <p:spPr>
          <a:xfrm>
            <a:off x="1143000" y="4648200"/>
            <a:ext cx="1009942" cy="2141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09A7FB7-E0F6-4F4C-9E53-65DD5DEC301D}"/>
              </a:ext>
            </a:extLst>
          </p:cNvPr>
          <p:cNvSpPr/>
          <p:nvPr/>
        </p:nvSpPr>
        <p:spPr>
          <a:xfrm>
            <a:off x="6248400" y="4697126"/>
            <a:ext cx="1009942" cy="2141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658049-B75C-3649-8731-52090C55BA96}"/>
              </a:ext>
            </a:extLst>
          </p:cNvPr>
          <p:cNvSpPr/>
          <p:nvPr/>
        </p:nvSpPr>
        <p:spPr>
          <a:xfrm>
            <a:off x="6221284" y="1981200"/>
            <a:ext cx="1017716" cy="17285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Shape 91" descr="D:\Qiming Lu\Pictures\rpi_seal.gif"/>
          <p:cNvPicPr preferRelativeResize="0"/>
          <p:nvPr/>
        </p:nvPicPr>
        <p:blipFill rotWithShape="1">
          <a:blip r:embed="rId7">
            <a:alphaModFix/>
          </a:blip>
          <a:srcRect/>
          <a:stretch/>
        </p:blipFill>
        <p:spPr>
          <a:xfrm>
            <a:off x="8205335" y="5986650"/>
            <a:ext cx="935992" cy="871100"/>
          </a:xfrm>
          <a:prstGeom prst="rect">
            <a:avLst/>
          </a:prstGeom>
          <a:noFill/>
          <a:ln>
            <a:noFill/>
          </a:ln>
        </p:spPr>
      </p:pic>
      <p:pic>
        <p:nvPicPr>
          <p:cNvPr id="36"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spTree>
    <p:extLst>
      <p:ext uri="{BB962C8B-B14F-4D97-AF65-F5344CB8AC3E}">
        <p14:creationId xmlns:p14="http://schemas.microsoft.com/office/powerpoint/2010/main" val="322867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5"/>
                                        </p:tgtEl>
                                        <p:attrNameLst>
                                          <p:attrName>style.visibility</p:attrName>
                                        </p:attrNameLst>
                                      </p:cBhvr>
                                      <p:to>
                                        <p:strVal val="hidden"/>
                                      </p:to>
                                    </p:set>
                                  </p:childTnLst>
                                </p:cTn>
                              </p:par>
                              <p:par>
                                <p:cTn id="21" presetID="1" presetClass="exit" presetSubtype="0" fill="hold" grpId="3" nodeType="with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34" grpId="0" animBg="1"/>
      <p:bldP spid="34" grpId="1" animBg="1"/>
      <p:bldP spid="35" grpId="0" animBg="1"/>
      <p:bldP spid="35"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A7C5-3CB0-B64D-87FE-9F948A820FE8}"/>
              </a:ext>
            </a:extLst>
          </p:cNvPr>
          <p:cNvSpPr>
            <a:spLocks noGrp="1"/>
          </p:cNvSpPr>
          <p:nvPr>
            <p:ph type="title"/>
          </p:nvPr>
        </p:nvSpPr>
        <p:spPr>
          <a:xfrm>
            <a:off x="669637" y="0"/>
            <a:ext cx="7886700" cy="1325563"/>
          </a:xfrm>
        </p:spPr>
        <p:txBody>
          <a:bodyPr>
            <a:normAutofit/>
          </a:bodyPr>
          <a:lstStyle/>
          <a:p>
            <a:pPr algn="ctr"/>
            <a:r>
              <a:rPr lang="en-US" sz="3200" b="1" dirty="0">
                <a:solidFill>
                  <a:srgbClr val="0070C0"/>
                </a:solidFill>
                <a:latin typeface="+mn-lt"/>
              </a:rPr>
              <a:t>Reactive vs Proactive</a:t>
            </a:r>
          </a:p>
        </p:txBody>
      </p:sp>
      <p:sp>
        <p:nvSpPr>
          <p:cNvPr id="3" name="Content Placeholder 2">
            <a:extLst>
              <a:ext uri="{FF2B5EF4-FFF2-40B4-BE49-F238E27FC236}">
                <a16:creationId xmlns:a16="http://schemas.microsoft.com/office/drawing/2014/main" id="{03194EAB-CABB-634B-BB20-B951A463B5E5}"/>
              </a:ext>
            </a:extLst>
          </p:cNvPr>
          <p:cNvSpPr>
            <a:spLocks noGrp="1"/>
          </p:cNvSpPr>
          <p:nvPr>
            <p:ph idx="1"/>
          </p:nvPr>
        </p:nvSpPr>
        <p:spPr>
          <a:xfrm>
            <a:off x="0" y="1232793"/>
            <a:ext cx="9144000" cy="4351338"/>
          </a:xfrm>
        </p:spPr>
        <p:txBody>
          <a:bodyPr/>
          <a:lstStyle/>
          <a:p>
            <a:r>
              <a:rPr lang="en-US" dirty="0"/>
              <a:t>Prevention is better than Governance in terms of cost.</a:t>
            </a:r>
          </a:p>
        </p:txBody>
      </p:sp>
      <p:sp>
        <p:nvSpPr>
          <p:cNvPr id="4" name="Slide Number Placeholder 3">
            <a:extLst>
              <a:ext uri="{FF2B5EF4-FFF2-40B4-BE49-F238E27FC236}">
                <a16:creationId xmlns:a16="http://schemas.microsoft.com/office/drawing/2014/main" id="{6D1EA53D-417A-764F-949A-A8833E17700D}"/>
              </a:ext>
            </a:extLst>
          </p:cNvPr>
          <p:cNvSpPr>
            <a:spLocks noGrp="1"/>
          </p:cNvSpPr>
          <p:nvPr>
            <p:ph type="sldNum" sz="quarter" idx="12"/>
          </p:nvPr>
        </p:nvSpPr>
        <p:spPr/>
        <p:txBody>
          <a:bodyPr/>
          <a:lstStyle/>
          <a:p>
            <a:fld id="{F3081D5E-FE68-4115-B6F4-4735CF4DEAE8}" type="slidenum">
              <a:rPr lang="ru-RU" smtClean="0"/>
              <a:pPr/>
              <a:t>36</a:t>
            </a:fld>
            <a:endParaRPr lang="ru-RU"/>
          </a:p>
        </p:txBody>
      </p:sp>
      <p:pic>
        <p:nvPicPr>
          <p:cNvPr id="5" name="Picture 4">
            <a:extLst>
              <a:ext uri="{FF2B5EF4-FFF2-40B4-BE49-F238E27FC236}">
                <a16:creationId xmlns:a16="http://schemas.microsoft.com/office/drawing/2014/main" id="{0B7D64A6-0E90-5D4F-91A7-08782841ACE0}"/>
              </a:ext>
            </a:extLst>
          </p:cNvPr>
          <p:cNvPicPr>
            <a:picLocks noChangeAspect="1"/>
          </p:cNvPicPr>
          <p:nvPr/>
        </p:nvPicPr>
        <p:blipFill>
          <a:blip r:embed="rId3"/>
          <a:stretch>
            <a:fillRect/>
          </a:stretch>
        </p:blipFill>
        <p:spPr>
          <a:xfrm>
            <a:off x="914400" y="4153033"/>
            <a:ext cx="2834602" cy="1942967"/>
          </a:xfrm>
          <a:prstGeom prst="rect">
            <a:avLst/>
          </a:prstGeom>
        </p:spPr>
      </p:pic>
      <p:pic>
        <p:nvPicPr>
          <p:cNvPr id="6" name="Picture 5">
            <a:extLst>
              <a:ext uri="{FF2B5EF4-FFF2-40B4-BE49-F238E27FC236}">
                <a16:creationId xmlns:a16="http://schemas.microsoft.com/office/drawing/2014/main" id="{9CBC0C28-2814-184E-8996-783FCF689ED6}"/>
              </a:ext>
            </a:extLst>
          </p:cNvPr>
          <p:cNvPicPr>
            <a:picLocks noChangeAspect="1"/>
          </p:cNvPicPr>
          <p:nvPr/>
        </p:nvPicPr>
        <p:blipFill>
          <a:blip r:embed="rId4"/>
          <a:stretch>
            <a:fillRect/>
          </a:stretch>
        </p:blipFill>
        <p:spPr>
          <a:xfrm>
            <a:off x="914400" y="2133600"/>
            <a:ext cx="2834602" cy="1942967"/>
          </a:xfrm>
          <a:prstGeom prst="rect">
            <a:avLst/>
          </a:prstGeom>
        </p:spPr>
      </p:pic>
      <p:sp>
        <p:nvSpPr>
          <p:cNvPr id="7" name="TextBox 6">
            <a:extLst>
              <a:ext uri="{FF2B5EF4-FFF2-40B4-BE49-F238E27FC236}">
                <a16:creationId xmlns:a16="http://schemas.microsoft.com/office/drawing/2014/main" id="{661C1525-9F22-D745-811D-76974795DBCE}"/>
              </a:ext>
            </a:extLst>
          </p:cNvPr>
          <p:cNvSpPr txBox="1"/>
          <p:nvPr/>
        </p:nvSpPr>
        <p:spPr>
          <a:xfrm rot="16200000">
            <a:off x="-40040" y="3693760"/>
            <a:ext cx="1082348" cy="369332"/>
          </a:xfrm>
          <a:prstGeom prst="rect">
            <a:avLst/>
          </a:prstGeom>
          <a:noFill/>
        </p:spPr>
        <p:txBody>
          <a:bodyPr wrap="none" rtlCol="0">
            <a:spAutoFit/>
          </a:bodyPr>
          <a:lstStyle/>
          <a:p>
            <a:r>
              <a:rPr lang="en-US" dirty="0"/>
              <a:t>Reactive</a:t>
            </a:r>
          </a:p>
        </p:txBody>
      </p:sp>
      <p:pic>
        <p:nvPicPr>
          <p:cNvPr id="8" name="Picture 7">
            <a:extLst>
              <a:ext uri="{FF2B5EF4-FFF2-40B4-BE49-F238E27FC236}">
                <a16:creationId xmlns:a16="http://schemas.microsoft.com/office/drawing/2014/main" id="{30E1E85F-6F7F-9846-9ED7-D588A6270A3C}"/>
              </a:ext>
            </a:extLst>
          </p:cNvPr>
          <p:cNvPicPr>
            <a:picLocks noChangeAspect="1"/>
          </p:cNvPicPr>
          <p:nvPr/>
        </p:nvPicPr>
        <p:blipFill>
          <a:blip r:embed="rId5"/>
          <a:stretch>
            <a:fillRect/>
          </a:stretch>
        </p:blipFill>
        <p:spPr>
          <a:xfrm>
            <a:off x="5628579" y="4153033"/>
            <a:ext cx="2927758" cy="1942967"/>
          </a:xfrm>
          <a:prstGeom prst="rect">
            <a:avLst/>
          </a:prstGeom>
        </p:spPr>
      </p:pic>
      <p:pic>
        <p:nvPicPr>
          <p:cNvPr id="9" name="Picture 8">
            <a:extLst>
              <a:ext uri="{FF2B5EF4-FFF2-40B4-BE49-F238E27FC236}">
                <a16:creationId xmlns:a16="http://schemas.microsoft.com/office/drawing/2014/main" id="{B8699029-FEDB-364A-9411-EAF75E25200E}"/>
              </a:ext>
            </a:extLst>
          </p:cNvPr>
          <p:cNvPicPr>
            <a:picLocks noChangeAspect="1"/>
          </p:cNvPicPr>
          <p:nvPr/>
        </p:nvPicPr>
        <p:blipFill>
          <a:blip r:embed="rId6"/>
          <a:stretch>
            <a:fillRect/>
          </a:stretch>
        </p:blipFill>
        <p:spPr>
          <a:xfrm>
            <a:off x="5628579" y="2210066"/>
            <a:ext cx="2927758" cy="1942967"/>
          </a:xfrm>
          <a:prstGeom prst="rect">
            <a:avLst/>
          </a:prstGeom>
        </p:spPr>
      </p:pic>
      <p:sp>
        <p:nvSpPr>
          <p:cNvPr id="10" name="TextBox 9">
            <a:extLst>
              <a:ext uri="{FF2B5EF4-FFF2-40B4-BE49-F238E27FC236}">
                <a16:creationId xmlns:a16="http://schemas.microsoft.com/office/drawing/2014/main" id="{728DD027-1A59-D84F-B908-65EEDC2BD431}"/>
              </a:ext>
            </a:extLst>
          </p:cNvPr>
          <p:cNvSpPr txBox="1"/>
          <p:nvPr/>
        </p:nvSpPr>
        <p:spPr>
          <a:xfrm rot="16200000">
            <a:off x="4636068" y="3785508"/>
            <a:ext cx="1146468" cy="369332"/>
          </a:xfrm>
          <a:prstGeom prst="rect">
            <a:avLst/>
          </a:prstGeom>
          <a:noFill/>
        </p:spPr>
        <p:txBody>
          <a:bodyPr wrap="none" rtlCol="0">
            <a:spAutoFit/>
          </a:bodyPr>
          <a:lstStyle/>
          <a:p>
            <a:r>
              <a:rPr lang="en-US" dirty="0"/>
              <a:t>Proactive</a:t>
            </a:r>
          </a:p>
        </p:txBody>
      </p:sp>
      <p:grpSp>
        <p:nvGrpSpPr>
          <p:cNvPr id="15" name="Group 14">
            <a:extLst>
              <a:ext uri="{FF2B5EF4-FFF2-40B4-BE49-F238E27FC236}">
                <a16:creationId xmlns:a16="http://schemas.microsoft.com/office/drawing/2014/main" id="{A206E7BC-97E3-294D-BA41-60A841367FDA}"/>
              </a:ext>
            </a:extLst>
          </p:cNvPr>
          <p:cNvGrpSpPr/>
          <p:nvPr/>
        </p:nvGrpSpPr>
        <p:grpSpPr>
          <a:xfrm>
            <a:off x="1524000" y="2743200"/>
            <a:ext cx="5715000" cy="304800"/>
            <a:chOff x="1524000" y="2743200"/>
            <a:chExt cx="5715000" cy="304800"/>
          </a:xfrm>
        </p:grpSpPr>
        <p:sp>
          <p:nvSpPr>
            <p:cNvPr id="11" name="Rectangle 10">
              <a:extLst>
                <a:ext uri="{FF2B5EF4-FFF2-40B4-BE49-F238E27FC236}">
                  <a16:creationId xmlns:a16="http://schemas.microsoft.com/office/drawing/2014/main" id="{C6BD2FE6-50F0-A24E-816A-A71BD413487B}"/>
                </a:ext>
              </a:extLst>
            </p:cNvPr>
            <p:cNvSpPr/>
            <p:nvPr/>
          </p:nvSpPr>
          <p:spPr>
            <a:xfrm>
              <a:off x="1524000" y="2743200"/>
              <a:ext cx="762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3CF3055-2B57-7642-A21B-53B6CFF41129}"/>
                </a:ext>
              </a:extLst>
            </p:cNvPr>
            <p:cNvSpPr/>
            <p:nvPr/>
          </p:nvSpPr>
          <p:spPr>
            <a:xfrm>
              <a:off x="6248400" y="2800283"/>
              <a:ext cx="990600" cy="2477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982B45EB-4A56-E044-9AE6-7A5AC0C5011C}"/>
              </a:ext>
            </a:extLst>
          </p:cNvPr>
          <p:cNvGrpSpPr/>
          <p:nvPr/>
        </p:nvGrpSpPr>
        <p:grpSpPr>
          <a:xfrm>
            <a:off x="1524000" y="4724400"/>
            <a:ext cx="5715000" cy="304800"/>
            <a:chOff x="1524000" y="2743200"/>
            <a:chExt cx="5715000" cy="304800"/>
          </a:xfrm>
        </p:grpSpPr>
        <p:sp>
          <p:nvSpPr>
            <p:cNvPr id="17" name="Rectangle 16">
              <a:extLst>
                <a:ext uri="{FF2B5EF4-FFF2-40B4-BE49-F238E27FC236}">
                  <a16:creationId xmlns:a16="http://schemas.microsoft.com/office/drawing/2014/main" id="{500012B8-E2FD-6349-A343-E6645A117F4F}"/>
                </a:ext>
              </a:extLst>
            </p:cNvPr>
            <p:cNvSpPr/>
            <p:nvPr/>
          </p:nvSpPr>
          <p:spPr>
            <a:xfrm>
              <a:off x="1524000" y="2743200"/>
              <a:ext cx="7620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2462C22-C311-DD40-A8A5-D7C91D9F6CB8}"/>
                </a:ext>
              </a:extLst>
            </p:cNvPr>
            <p:cNvSpPr/>
            <p:nvPr/>
          </p:nvSpPr>
          <p:spPr>
            <a:xfrm>
              <a:off x="6248400" y="2800283"/>
              <a:ext cx="990600" cy="2477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Shape 91" descr="D:\Qiming Lu\Pictures\rpi_seal.gif"/>
          <p:cNvPicPr preferRelativeResize="0"/>
          <p:nvPr/>
        </p:nvPicPr>
        <p:blipFill rotWithShape="1">
          <a:blip r:embed="rId7">
            <a:alphaModFix/>
          </a:blip>
          <a:srcRect/>
          <a:stretch/>
        </p:blipFill>
        <p:spPr>
          <a:xfrm>
            <a:off x="8205335" y="5986650"/>
            <a:ext cx="935992" cy="871100"/>
          </a:xfrm>
          <a:prstGeom prst="rect">
            <a:avLst/>
          </a:prstGeom>
          <a:noFill/>
          <a:ln>
            <a:noFill/>
          </a:ln>
        </p:spPr>
      </p:pic>
      <p:pic>
        <p:nvPicPr>
          <p:cNvPr id="2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spTree>
    <p:extLst>
      <p:ext uri="{BB962C8B-B14F-4D97-AF65-F5344CB8AC3E}">
        <p14:creationId xmlns:p14="http://schemas.microsoft.com/office/powerpoint/2010/main" val="246175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3200" b="1" dirty="0">
                <a:solidFill>
                  <a:srgbClr val="0070C0"/>
                </a:solidFill>
              </a:rPr>
              <a:t>Example: COVID-19 Control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68151"/>
                <a:ext cx="9144000" cy="1600200"/>
              </a:xfrm>
            </p:spPr>
            <p:txBody>
              <a:bodyPr>
                <a:normAutofit/>
              </a:bodyPr>
              <a:lstStyle/>
              <a:p>
                <a:r>
                  <a:rPr lang="en-US" sz="1600" dirty="0"/>
                  <a:t>Formally defined optimal control in the risk networks: </a:t>
                </a:r>
                <a14:m>
                  <m:oMath xmlns:m="http://schemas.openxmlformats.org/officeDocument/2006/math">
                    <m:r>
                      <a:rPr lang="en-US" sz="1600" b="0" i="1" smtClean="0">
                        <a:latin typeface="Cambria Math" panose="02040503050406030204" pitchFamily="18" charset="0"/>
                      </a:rPr>
                      <m:t>𝑥</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𝑘</m:t>
                        </m:r>
                        <m:r>
                          <a:rPr lang="en-US" sz="1600" b="0" i="1" smtClean="0">
                            <a:latin typeface="Cambria Math" panose="02040503050406030204" pitchFamily="18" charset="0"/>
                          </a:rPr>
                          <m:t>+1</m:t>
                        </m:r>
                      </m:e>
                    </m:d>
                    <m:r>
                      <a:rPr lang="en-US" sz="1600" b="0" i="1" smtClean="0">
                        <a:latin typeface="Cambria Math" panose="02040503050406030204" pitchFamily="18" charset="0"/>
                      </a:rPr>
                      <m:t>=</m:t>
                    </m:r>
                    <m:r>
                      <a:rPr lang="en-US" sz="1600" b="0" i="1" smtClean="0">
                        <a:latin typeface="Cambria Math" panose="02040503050406030204" pitchFamily="18" charset="0"/>
                      </a:rPr>
                      <m:t>𝐹</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𝑘</m:t>
                            </m:r>
                          </m:e>
                        </m:d>
                      </m:e>
                    </m:d>
                    <m:r>
                      <a:rPr lang="en-US" sz="1600" b="0" i="1" smtClean="0">
                        <a:latin typeface="Cambria Math" panose="02040503050406030204" pitchFamily="18" charset="0"/>
                      </a:rPr>
                      <m:t>+</m:t>
                    </m:r>
                    <m:r>
                      <a:rPr lang="en-US" sz="1600" b="0" i="1" smtClean="0">
                        <a:latin typeface="Cambria Math" panose="02040503050406030204" pitchFamily="18" charset="0"/>
                      </a:rPr>
                      <m:t>𝐺</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𝑥</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𝑘</m:t>
                            </m:r>
                          </m:e>
                        </m:d>
                        <m:r>
                          <a:rPr lang="en-US" sz="1600" b="0" i="1" smtClean="0">
                            <a:latin typeface="Cambria Math" panose="02040503050406030204" pitchFamily="18" charset="0"/>
                          </a:rPr>
                          <m:t>,</m:t>
                        </m:r>
                        <m:r>
                          <a:rPr lang="en-US" sz="1600" b="0" i="1" smtClean="0">
                            <a:latin typeface="Cambria Math" panose="02040503050406030204" pitchFamily="18" charset="0"/>
                          </a:rPr>
                          <m:t>𝐸</m:t>
                        </m:r>
                      </m:e>
                    </m:d>
                    <m:r>
                      <a:rPr lang="en-US" sz="1600" b="0" i="1" smtClean="0">
                        <a:latin typeface="Cambria Math" panose="02040503050406030204" pitchFamily="18" charset="0"/>
                      </a:rPr>
                      <m:t>+</m:t>
                    </m:r>
                    <m:r>
                      <a:rPr lang="en-US" sz="1600" b="0" i="1" smtClean="0">
                        <a:latin typeface="Cambria Math" panose="02040503050406030204" pitchFamily="18" charset="0"/>
                      </a:rPr>
                      <m:t>𝐵𝑈</m:t>
                    </m:r>
                  </m:oMath>
                </a14:m>
                <a:endParaRPr lang="en-US" sz="1600" dirty="0"/>
              </a:p>
              <a:p>
                <a:r>
                  <a:rPr lang="en-US" sz="1600" dirty="0"/>
                  <a:t>Established a function of controllability index and corresponding optimal energy and conditions for nonnegative optimal control</a:t>
                </a:r>
              </a:p>
              <a:p>
                <a:r>
                  <a:rPr lang="en-US" sz="1600" dirty="0"/>
                  <a:t>Provided a universal methodology of applying the LQR control in real world networked systems</a:t>
                </a:r>
              </a:p>
              <a:p>
                <a:r>
                  <a:rPr lang="en-US" sz="1600" b="1" dirty="0"/>
                  <a:t>Qualitative analysis of COVID-19 governmental policies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68151"/>
                <a:ext cx="9144000" cy="1600200"/>
              </a:xfrm>
              <a:blipFill>
                <a:blip r:embed="rId2"/>
                <a:stretch>
                  <a:fillRect l="-267" t="-2672" b="-34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3081D5E-FE68-4115-B6F4-4735CF4DEAE8}" type="slidenum">
              <a:rPr lang="ru-RU" smtClean="0"/>
              <a:pPr/>
              <a:t>37</a:t>
            </a:fld>
            <a:endParaRPr lang="ru-RU"/>
          </a:p>
        </p:txBody>
      </p:sp>
      <p:pic>
        <p:nvPicPr>
          <p:cNvPr id="6" name="Picture 5" descr="Diagram&#10;&#10;Description automatically generated">
            <a:extLst>
              <a:ext uri="{FF2B5EF4-FFF2-40B4-BE49-F238E27FC236}">
                <a16:creationId xmlns:a16="http://schemas.microsoft.com/office/drawing/2014/main" id="{2F4D7F33-16F9-61BC-02B0-5D43CED1FC0C}"/>
              </a:ext>
            </a:extLst>
          </p:cNvPr>
          <p:cNvPicPr>
            <a:picLocks noChangeAspect="1"/>
          </p:cNvPicPr>
          <p:nvPr/>
        </p:nvPicPr>
        <p:blipFill>
          <a:blip r:embed="rId3"/>
          <a:stretch>
            <a:fillRect/>
          </a:stretch>
        </p:blipFill>
        <p:spPr>
          <a:xfrm>
            <a:off x="104283" y="3482861"/>
            <a:ext cx="4800600" cy="3036975"/>
          </a:xfrm>
          <a:prstGeom prst="rect">
            <a:avLst/>
          </a:prstGeom>
        </p:spPr>
      </p:pic>
      <p:pic>
        <p:nvPicPr>
          <p:cNvPr id="8" name="Picture 7" descr="Chart, histogram">
            <a:extLst>
              <a:ext uri="{FF2B5EF4-FFF2-40B4-BE49-F238E27FC236}">
                <a16:creationId xmlns:a16="http://schemas.microsoft.com/office/drawing/2014/main" id="{11487B43-3BC6-4E4D-E9F0-0DB91958DEFE}"/>
              </a:ext>
            </a:extLst>
          </p:cNvPr>
          <p:cNvPicPr>
            <a:picLocks noChangeAspect="1"/>
          </p:cNvPicPr>
          <p:nvPr/>
        </p:nvPicPr>
        <p:blipFill>
          <a:blip r:embed="rId4"/>
          <a:stretch>
            <a:fillRect/>
          </a:stretch>
        </p:blipFill>
        <p:spPr>
          <a:xfrm>
            <a:off x="5181600" y="2794608"/>
            <a:ext cx="3745822" cy="2011680"/>
          </a:xfrm>
          <a:prstGeom prst="rect">
            <a:avLst/>
          </a:prstGeom>
        </p:spPr>
      </p:pic>
      <p:pic>
        <p:nvPicPr>
          <p:cNvPr id="10" name="Picture 9" descr="Chart, histogram&#10;&#10;Description automatically generated">
            <a:extLst>
              <a:ext uri="{FF2B5EF4-FFF2-40B4-BE49-F238E27FC236}">
                <a16:creationId xmlns:a16="http://schemas.microsoft.com/office/drawing/2014/main" id="{4322943C-4BDF-3408-DFF4-E31CEFF8FAB5}"/>
              </a:ext>
            </a:extLst>
          </p:cNvPr>
          <p:cNvPicPr>
            <a:picLocks noChangeAspect="1"/>
          </p:cNvPicPr>
          <p:nvPr/>
        </p:nvPicPr>
        <p:blipFill>
          <a:blip r:embed="rId5"/>
          <a:stretch>
            <a:fillRect/>
          </a:stretch>
        </p:blipFill>
        <p:spPr>
          <a:xfrm>
            <a:off x="5329980" y="4832545"/>
            <a:ext cx="3709737" cy="2007167"/>
          </a:xfrm>
          <a:prstGeom prst="rect">
            <a:avLst/>
          </a:prstGeom>
        </p:spPr>
      </p:pic>
    </p:spTree>
    <p:extLst>
      <p:ext uri="{BB962C8B-B14F-4D97-AF65-F5344CB8AC3E}">
        <p14:creationId xmlns:p14="http://schemas.microsoft.com/office/powerpoint/2010/main" val="304203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0C1-9E2F-7E48-94AF-84C754088BA7}"/>
              </a:ext>
            </a:extLst>
          </p:cNvPr>
          <p:cNvSpPr>
            <a:spLocks noGrp="1"/>
          </p:cNvSpPr>
          <p:nvPr>
            <p:ph type="title"/>
          </p:nvPr>
        </p:nvSpPr>
        <p:spPr>
          <a:xfrm>
            <a:off x="628650" y="0"/>
            <a:ext cx="7886700" cy="1325563"/>
          </a:xfrm>
        </p:spPr>
        <p:txBody>
          <a:bodyPr>
            <a:normAutofit/>
          </a:bodyPr>
          <a:lstStyle/>
          <a:p>
            <a:pPr algn="ctr"/>
            <a:r>
              <a:rPr lang="en-US" sz="3200" b="1" dirty="0">
                <a:solidFill>
                  <a:srgbClr val="0070C0"/>
                </a:solidFill>
                <a:latin typeface="+mn-lt"/>
              </a:rPr>
              <a:t>Optimize functions</a:t>
            </a:r>
          </a:p>
        </p:txBody>
      </p:sp>
      <p:sp>
        <p:nvSpPr>
          <p:cNvPr id="4" name="Slide Number Placeholder 3">
            <a:extLst>
              <a:ext uri="{FF2B5EF4-FFF2-40B4-BE49-F238E27FC236}">
                <a16:creationId xmlns:a16="http://schemas.microsoft.com/office/drawing/2014/main" id="{E6528BDF-D13E-0647-B3BF-091F955CB873}"/>
              </a:ext>
            </a:extLst>
          </p:cNvPr>
          <p:cNvSpPr>
            <a:spLocks noGrp="1"/>
          </p:cNvSpPr>
          <p:nvPr>
            <p:ph type="sldNum" sz="quarter" idx="12"/>
          </p:nvPr>
        </p:nvSpPr>
        <p:spPr/>
        <p:txBody>
          <a:bodyPr/>
          <a:lstStyle/>
          <a:p>
            <a:fld id="{F3081D5E-FE68-4115-B6F4-4735CF4DEAE8}" type="slidenum">
              <a:rPr lang="ru-RU" smtClean="0"/>
              <a:pPr/>
              <a:t>38</a:t>
            </a:fld>
            <a:endParaRPr lang="ru-RU"/>
          </a:p>
        </p:txBody>
      </p:sp>
      <p:pic>
        <p:nvPicPr>
          <p:cNvPr id="8" name="Picture 7">
            <a:extLst>
              <a:ext uri="{FF2B5EF4-FFF2-40B4-BE49-F238E27FC236}">
                <a16:creationId xmlns:a16="http://schemas.microsoft.com/office/drawing/2014/main" id="{6D9DE167-AFA2-8646-8F00-6A730EDEBF41}"/>
              </a:ext>
            </a:extLst>
          </p:cNvPr>
          <p:cNvPicPr>
            <a:picLocks noChangeAspect="1"/>
          </p:cNvPicPr>
          <p:nvPr/>
        </p:nvPicPr>
        <p:blipFill rotWithShape="1">
          <a:blip r:embed="rId2"/>
          <a:srcRect r="18239" b="54444"/>
          <a:stretch/>
        </p:blipFill>
        <p:spPr>
          <a:xfrm>
            <a:off x="1169695" y="1369268"/>
            <a:ext cx="6804610" cy="4168263"/>
          </a:xfrm>
          <a:prstGeom prst="rect">
            <a:avLst/>
          </a:prstGeom>
        </p:spPr>
      </p:pic>
      <p:sp>
        <p:nvSpPr>
          <p:cNvPr id="5" name="Rectangle 4">
            <a:extLst>
              <a:ext uri="{FF2B5EF4-FFF2-40B4-BE49-F238E27FC236}">
                <a16:creationId xmlns:a16="http://schemas.microsoft.com/office/drawing/2014/main" id="{057DE735-71DB-FC4C-9749-D6ABCA51BA9D}"/>
              </a:ext>
            </a:extLst>
          </p:cNvPr>
          <p:cNvSpPr/>
          <p:nvPr/>
        </p:nvSpPr>
        <p:spPr>
          <a:xfrm>
            <a:off x="6248400" y="1816265"/>
            <a:ext cx="1371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7413C37-FB6A-7A43-845A-37070F1CAEBC}"/>
              </a:ext>
            </a:extLst>
          </p:cNvPr>
          <p:cNvSpPr/>
          <p:nvPr/>
        </p:nvSpPr>
        <p:spPr>
          <a:xfrm>
            <a:off x="6248400" y="4038600"/>
            <a:ext cx="1371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B77FE17-83F4-0A4F-BBA7-3D9E69265929}"/>
              </a:ext>
            </a:extLst>
          </p:cNvPr>
          <p:cNvSpPr txBox="1"/>
          <p:nvPr/>
        </p:nvSpPr>
        <p:spPr>
          <a:xfrm>
            <a:off x="2026536" y="4152900"/>
            <a:ext cx="3365024" cy="369332"/>
          </a:xfrm>
          <a:prstGeom prst="rect">
            <a:avLst/>
          </a:prstGeom>
          <a:noFill/>
        </p:spPr>
        <p:txBody>
          <a:bodyPr wrap="none" rtlCol="0">
            <a:spAutoFit/>
          </a:bodyPr>
          <a:lstStyle/>
          <a:p>
            <a:r>
              <a:rPr lang="en-US" dirty="0"/>
              <a:t>Low cost of intermediate states</a:t>
            </a:r>
          </a:p>
        </p:txBody>
      </p:sp>
      <p:pic>
        <p:nvPicPr>
          <p:cNvPr id="9" name="Shape 91" descr="D:\Qiming Lu\Pictures\rpi_seal.gif"/>
          <p:cNvPicPr preferRelativeResize="0"/>
          <p:nvPr/>
        </p:nvPicPr>
        <p:blipFill rotWithShape="1">
          <a:blip r:embed="rId3">
            <a:alphaModFix/>
          </a:blip>
          <a:srcRect/>
          <a:stretch/>
        </p:blipFill>
        <p:spPr>
          <a:xfrm>
            <a:off x="8205335" y="5986650"/>
            <a:ext cx="935992" cy="871100"/>
          </a:xfrm>
          <a:prstGeom prst="rect">
            <a:avLst/>
          </a:prstGeom>
          <a:noFill/>
          <a:ln>
            <a:noFill/>
          </a:ln>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spTree>
    <p:extLst>
      <p:ext uri="{BB962C8B-B14F-4D97-AF65-F5344CB8AC3E}">
        <p14:creationId xmlns:p14="http://schemas.microsoft.com/office/powerpoint/2010/main" val="371840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3200" b="1" dirty="0">
                <a:solidFill>
                  <a:srgbClr val="0070C0"/>
                </a:solidFill>
                <a:latin typeface="+mn-lt"/>
              </a:rPr>
              <a:t>Contributions: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18635" y="1061950"/>
                <a:ext cx="8822692" cy="4826384"/>
              </a:xfrm>
            </p:spPr>
            <p:txBody>
              <a:bodyPr>
                <a:normAutofit fontScale="77500" lnSpcReduction="20000"/>
              </a:bodyPr>
              <a:lstStyle/>
              <a:p>
                <a:r>
                  <a:rPr lang="en-US" dirty="0"/>
                  <a:t>Formally defined optimal control in the risk networks: </a:t>
                </a: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 </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r>
                        <a:rPr lang="en-US" b="0" i="1" smtClean="0">
                          <a:latin typeface="Cambria Math" panose="02040503050406030204" pitchFamily="18" charset="0"/>
                        </a:rPr>
                        <m:t>=</m:t>
                      </m:r>
                      <m:r>
                        <a:rPr lang="en-US" b="0" i="1" smtClean="0">
                          <a:latin typeface="Cambria Math" panose="02040503050406030204" pitchFamily="18" charset="0"/>
                        </a:rPr>
                        <m:t>𝐹</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e>
                      </m:d>
                      <m:r>
                        <a:rPr lang="en-US" b="0" i="1" smtClean="0">
                          <a:latin typeface="Cambria Math" panose="02040503050406030204" pitchFamily="18" charset="0"/>
                        </a:rPr>
                        <m:t>+</m:t>
                      </m:r>
                      <m:r>
                        <a:rPr lang="en-US" b="0" i="1" smtClean="0">
                          <a:latin typeface="Cambria Math" panose="02040503050406030204" pitchFamily="18" charset="0"/>
                        </a:rPr>
                        <m:t>𝐺</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𝐸</m:t>
                          </m:r>
                        </m:e>
                      </m:d>
                      <m:r>
                        <a:rPr lang="en-US" b="0" i="1" smtClean="0">
                          <a:latin typeface="Cambria Math" panose="02040503050406030204" pitchFamily="18" charset="0"/>
                        </a:rPr>
                        <m:t>+</m:t>
                      </m:r>
                      <m:r>
                        <a:rPr lang="en-US" b="0" i="1" smtClean="0">
                          <a:latin typeface="Cambria Math" panose="02040503050406030204" pitchFamily="18" charset="0"/>
                        </a:rPr>
                        <m:t>𝐵𝑈</m:t>
                      </m:r>
                    </m:oMath>
                  </m:oMathPara>
                </a14:m>
                <a:endParaRPr lang="en-US" dirty="0"/>
              </a:p>
              <a:p>
                <a:pPr marL="0" indent="0">
                  <a:buNone/>
                </a:pPr>
                <a:endParaRPr lang="en-US" dirty="0"/>
              </a:p>
              <a:p>
                <a:r>
                  <a:rPr lang="en-US" dirty="0"/>
                  <a:t>Established a function of controllability index and corresponding optimal energy:</a:t>
                </a:r>
              </a:p>
              <a:p>
                <a:pPr lvl="1"/>
                <a:r>
                  <a:rPr lang="en-US" dirty="0"/>
                  <a:t>Controllability index </a:t>
                </a:r>
                <a14:m>
                  <m:oMath xmlns:m="http://schemas.openxmlformats.org/officeDocument/2006/math">
                    <m:r>
                      <a:rPr lang="en-US" i="1" smtClean="0">
                        <a:latin typeface="Cambria Math" panose="02040503050406030204" pitchFamily="18" charset="0"/>
                        <a:ea typeface="Cambria Math" panose="02040503050406030204" pitchFamily="18" charset="0"/>
                      </a:rPr>
                      <m:t>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𝐷</m:t>
                        </m:r>
                      </m:sub>
                    </m:sSub>
                  </m:oMath>
                </a14:m>
                <a:endParaRPr lang="en-US" dirty="0"/>
              </a:p>
              <a:p>
                <a:pPr lvl="1"/>
                <a:r>
                  <a:rPr lang="en-US" dirty="0"/>
                  <a:t>Upper bound of optimal energy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acc>
                          <m:accPr>
                            <m:chr m:val="̂"/>
                            <m:ctrlPr>
                              <a:rPr lang="en-US" i="1">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𝐽</m:t>
                            </m:r>
                          </m:e>
                        </m:acc>
                      </m:e>
                      <m:sub>
                        <m:r>
                          <a:rPr lang="en-US" i="1" smtClean="0">
                            <a:latin typeface="Cambria Math" panose="02040503050406030204" pitchFamily="18" charset="0"/>
                            <a:ea typeface="Cambria Math" panose="02040503050406030204" pitchFamily="18" charset="0"/>
                          </a:rPr>
                          <m:t>𝜖</m:t>
                        </m:r>
                      </m:sub>
                    </m:sSub>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10</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𝐷</m:t>
                            </m:r>
                          </m:sub>
                        </m:sSub>
                      </m:sup>
                    </m:sSup>
                  </m:oMath>
                </a14:m>
                <a:endParaRPr lang="en-US" dirty="0"/>
              </a:p>
              <a:p>
                <a:endParaRPr lang="en-US" dirty="0"/>
              </a:p>
              <a:p>
                <a:r>
                  <a:rPr lang="en-US" dirty="0"/>
                  <a:t>Established condition for nonnegative optimal control: </a:t>
                </a:r>
                <a14:m>
                  <m:oMath xmlns:m="http://schemas.openxmlformats.org/officeDocument/2006/math">
                    <m:r>
                      <a:rPr lang="en-US" i="1">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𝐷</m:t>
                        </m:r>
                      </m:sub>
                    </m:sSub>
                  </m:oMath>
                </a14:m>
                <a:endParaRPr lang="en-US" dirty="0"/>
              </a:p>
              <a:p>
                <a:endParaRPr lang="en-US" dirty="0"/>
              </a:p>
              <a:p>
                <a:r>
                  <a:rPr lang="en-US" dirty="0"/>
                  <a:t>Quantitively analyzed the tradeoffs between control and state costs in Reactive and Proactive phases:</a:t>
                </a:r>
              </a:p>
              <a:p>
                <a:pPr lvl="1"/>
                <a:r>
                  <a:rPr lang="en-US" dirty="0"/>
                  <a:t>Reactive: cost is almost linearly related to the controlled number of active risks </a:t>
                </a:r>
              </a:p>
              <a:p>
                <a:pPr lvl="1"/>
                <a:r>
                  <a:rPr lang="en-US" dirty="0"/>
                  <a:t>Proactive: cost is proportional to the potential risk activities </a:t>
                </a:r>
              </a:p>
              <a:p>
                <a:pPr lvl="1"/>
                <a:r>
                  <a:rPr lang="en-US" dirty="0"/>
                  <a:t>Prevention is better than Governance: the cost in the proactive phase is much smaller than that in the reactive phase </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18635" y="1061950"/>
                <a:ext cx="8822692" cy="4826384"/>
              </a:xfrm>
              <a:blipFill>
                <a:blip r:embed="rId2"/>
                <a:stretch>
                  <a:fillRect l="-760" t="-2652" b="-214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3081D5E-FE68-4115-B6F4-4735CF4DEAE8}" type="slidenum">
              <a:rPr lang="ru-RU" smtClean="0"/>
              <a:pPr/>
              <a:t>39</a:t>
            </a:fld>
            <a:endParaRPr lang="ru-RU"/>
          </a:p>
        </p:txBody>
      </p:sp>
      <p:pic>
        <p:nvPicPr>
          <p:cNvPr id="5" name="Shape 91" descr="D:\Qiming Lu\Pictures\rpi_seal.gif"/>
          <p:cNvPicPr preferRelativeResize="0"/>
          <p:nvPr/>
        </p:nvPicPr>
        <p:blipFill rotWithShape="1">
          <a:blip r:embed="rId3">
            <a:alphaModFix/>
          </a:blip>
          <a:srcRect/>
          <a:stretch/>
        </p:blipFill>
        <p:spPr>
          <a:xfrm>
            <a:off x="8205335" y="5986650"/>
            <a:ext cx="935992" cy="871100"/>
          </a:xfrm>
          <a:prstGeom prst="rect">
            <a:avLst/>
          </a:prstGeom>
          <a:noFill/>
          <a:ln>
            <a:noFill/>
          </a:ln>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spTree>
    <p:extLst>
      <p:ext uri="{BB962C8B-B14F-4D97-AF65-F5344CB8AC3E}">
        <p14:creationId xmlns:p14="http://schemas.microsoft.com/office/powerpoint/2010/main" val="930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7384"/>
            <a:ext cx="2868706" cy="131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0" y="1161684"/>
            <a:ext cx="3595628" cy="1631216"/>
          </a:xfrm>
          <a:prstGeom prst="rect">
            <a:avLst/>
          </a:prstGeom>
          <a:noFill/>
        </p:spPr>
        <p:txBody>
          <a:bodyPr wrap="square" rtlCol="0">
            <a:spAutoFit/>
          </a:bodyPr>
          <a:lstStyle/>
          <a:p>
            <a:r>
              <a:rPr lang="en-GB" sz="2000" dirty="0">
                <a:solidFill>
                  <a:prstClr val="black"/>
                </a:solidFill>
              </a:rPr>
              <a:t>Distribution of likelihood and impact for </a:t>
            </a:r>
            <a:r>
              <a:rPr lang="en-GB" sz="2000" b="1" dirty="0">
                <a:solidFill>
                  <a:srgbClr val="C00000"/>
                </a:solidFill>
              </a:rPr>
              <a:t>30 global risks grouped into five categories </a:t>
            </a:r>
            <a:r>
              <a:rPr lang="en-GB" sz="2000" dirty="0">
                <a:solidFill>
                  <a:prstClr val="black"/>
                </a:solidFill>
              </a:rPr>
              <a:t>indicated by the </a:t>
            </a:r>
            <a:r>
              <a:rPr lang="en-US" sz="2000" dirty="0">
                <a:solidFill>
                  <a:prstClr val="black"/>
                </a:solidFill>
              </a:rPr>
              <a:t>color </a:t>
            </a:r>
            <a:r>
              <a:rPr lang="en-GB" sz="2000" dirty="0">
                <a:solidFill>
                  <a:prstClr val="black"/>
                </a:solidFill>
              </a:rPr>
              <a:t>of risk node by GRR18</a:t>
            </a:r>
            <a:r>
              <a:rPr lang="en-GB" sz="2000" baseline="30000" dirty="0">
                <a:solidFill>
                  <a:prstClr val="black"/>
                </a:solidFill>
              </a:rPr>
              <a:t>*</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7"/>
          <p:cNvSpPr>
            <a:spLocks noGrp="1"/>
          </p:cNvSpPr>
          <p:nvPr>
            <p:ph type="ftr" sz="quarter" idx="11"/>
          </p:nvPr>
        </p:nvSpPr>
        <p:spPr>
          <a:xfrm>
            <a:off x="1606062" y="6488329"/>
            <a:ext cx="6119446" cy="365125"/>
          </a:xfrm>
        </p:spPr>
        <p:txBody>
          <a:bodyPr/>
          <a:lstStyle/>
          <a:p>
            <a:r>
              <a:rPr lang="en-US" dirty="0"/>
              <a:t>Failures, Dynamics, Evolution and Control of the Global Risk Network By World Economic Forum</a:t>
            </a:r>
          </a:p>
        </p:txBody>
      </p:sp>
      <p:sp>
        <p:nvSpPr>
          <p:cNvPr id="10"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4</a:t>
            </a:fld>
            <a:endParaRPr lang="en-US" dirty="0"/>
          </a:p>
        </p:txBody>
      </p:sp>
      <p:sp>
        <p:nvSpPr>
          <p:cNvPr id="5" name="TextBox 4"/>
          <p:cNvSpPr txBox="1"/>
          <p:nvPr/>
        </p:nvSpPr>
        <p:spPr>
          <a:xfrm>
            <a:off x="284449" y="213969"/>
            <a:ext cx="8011217" cy="523220"/>
          </a:xfrm>
          <a:prstGeom prst="rect">
            <a:avLst/>
          </a:prstGeom>
          <a:noFill/>
        </p:spPr>
        <p:txBody>
          <a:bodyPr wrap="square" rtlCol="0">
            <a:spAutoFit/>
          </a:bodyPr>
          <a:lstStyle/>
          <a:p>
            <a:pPr algn="ctr"/>
            <a:r>
              <a:rPr lang="en-US" sz="2800" b="1" dirty="0">
                <a:solidFill>
                  <a:srgbClr val="0070C0"/>
                </a:solidFill>
              </a:rPr>
              <a:t>An Example of 2018 Report Data</a:t>
            </a:r>
            <a:r>
              <a:rPr lang="en-US" sz="2800" b="1" baseline="30000" dirty="0">
                <a:solidFill>
                  <a:srgbClr val="0070C0"/>
                </a:solidFill>
              </a:rPr>
              <a:t>*</a:t>
            </a:r>
            <a:endParaRPr lang="en-US" sz="2800" b="1" dirty="0">
              <a:solidFill>
                <a:srgbClr val="0070C0"/>
              </a:solidFill>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500" y="663693"/>
            <a:ext cx="5641366" cy="563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71866" y="5964237"/>
            <a:ext cx="762000" cy="354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D:\Qiming Lu\Pictures\rpi_se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0" y="3458995"/>
            <a:ext cx="2815167" cy="523220"/>
          </a:xfrm>
          <a:prstGeom prst="rect">
            <a:avLst/>
          </a:prstGeom>
          <a:noFill/>
        </p:spPr>
        <p:txBody>
          <a:bodyPr wrap="square" rtlCol="0">
            <a:spAutoFit/>
          </a:bodyPr>
          <a:lstStyle/>
          <a:p>
            <a:r>
              <a:rPr lang="en-US" sz="1400" dirty="0"/>
              <a:t>* http://www3.weforum.org/docs/WEF_GRR18_Report.pdf</a:t>
            </a:r>
          </a:p>
        </p:txBody>
      </p:sp>
    </p:spTree>
    <p:extLst>
      <p:ext uri="{BB962C8B-B14F-4D97-AF65-F5344CB8AC3E}">
        <p14:creationId xmlns:p14="http://schemas.microsoft.com/office/powerpoint/2010/main" val="1487909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1325563"/>
          </a:xfrm>
        </p:spPr>
        <p:txBody>
          <a:bodyPr>
            <a:normAutofit/>
          </a:bodyPr>
          <a:lstStyle/>
          <a:p>
            <a:pPr algn="ctr"/>
            <a:r>
              <a:rPr lang="en-US" sz="3200" b="1" dirty="0">
                <a:solidFill>
                  <a:srgbClr val="0070C0"/>
                </a:solidFill>
                <a:latin typeface="+mn-lt"/>
              </a:rPr>
              <a:t>Contributions: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051902"/>
                <a:ext cx="9144000" cy="5370298"/>
              </a:xfrm>
            </p:spPr>
            <p:txBody>
              <a:bodyPr>
                <a:noAutofit/>
              </a:bodyPr>
              <a:lstStyle/>
              <a:p>
                <a:r>
                  <a:rPr lang="en-US" sz="1800" dirty="0"/>
                  <a:t>Provided a universal methodology of applying the LQR control in real world networked systems:</a:t>
                </a:r>
              </a:p>
              <a:p>
                <a:pPr lvl="1"/>
                <a:r>
                  <a:rPr lang="en-US" sz="1600" dirty="0"/>
                  <a:t>Built a flight-delay network with five million flights record in 2015.</a:t>
                </a:r>
              </a:p>
              <a:p>
                <a:pPr lvl="1"/>
                <a:r>
                  <a:rPr lang="en-US" sz="1600" dirty="0"/>
                  <a:t>Built a delay cost matrix </a:t>
                </a:r>
                <a14:m>
                  <m:oMath xmlns:m="http://schemas.openxmlformats.org/officeDocument/2006/math">
                    <m:r>
                      <a:rPr lang="en-US" sz="1600" b="0" i="1" smtClean="0">
                        <a:latin typeface="Cambria Math" panose="02040503050406030204" pitchFamily="18" charset="0"/>
                      </a:rPr>
                      <m:t>𝑄</m:t>
                    </m:r>
                  </m:oMath>
                </a14:m>
                <a:r>
                  <a:rPr lang="en-US" sz="1600" dirty="0"/>
                  <a:t> and aircraft cost matrix </a:t>
                </a:r>
                <a14:m>
                  <m:oMath xmlns:m="http://schemas.openxmlformats.org/officeDocument/2006/math">
                    <m:r>
                      <a:rPr lang="en-US" sz="1600" b="0" i="1" smtClean="0">
                        <a:latin typeface="Cambria Math" panose="02040503050406030204" pitchFamily="18" charset="0"/>
                      </a:rPr>
                      <m:t>𝑅</m:t>
                    </m:r>
                  </m:oMath>
                </a14:m>
                <a:r>
                  <a:rPr lang="en-US" sz="1600" dirty="0"/>
                  <a:t> according to official statistic data</a:t>
                </a:r>
                <a:endParaRPr lang="en-US" sz="1800" dirty="0"/>
              </a:p>
              <a:p>
                <a:r>
                  <a:rPr lang="en-US" sz="1800" dirty="0"/>
                  <a:t>Provided significant results on flights control:</a:t>
                </a:r>
              </a:p>
              <a:p>
                <a:pPr lvl="1"/>
                <a:r>
                  <a:rPr lang="en-US" sz="1600" dirty="0"/>
                  <a:t>LQR control saves around 90% time for the customer and 70% cost for the society on average. </a:t>
                </a:r>
              </a:p>
              <a:p>
                <a:pPr lvl="1"/>
                <a:r>
                  <a:rPr lang="en-US" sz="1600" dirty="0"/>
                  <a:t>In over 5000 unique flights, almost every single one benefits from the LQR control.</a:t>
                </a:r>
              </a:p>
              <a:p>
                <a:r>
                  <a:rPr lang="en-US" sz="1800" dirty="0"/>
                  <a:t>Provided significant results on airports control:</a:t>
                </a:r>
              </a:p>
              <a:p>
                <a:pPr lvl="1"/>
                <a:r>
                  <a:rPr lang="en-US" sz="1600" dirty="0"/>
                  <a:t>The small airport in the inland area benefits more than large international one in the coastal area </a:t>
                </a:r>
              </a:p>
              <a:p>
                <a:pPr lvl="1"/>
                <a:r>
                  <a:rPr lang="en-US" sz="1600" dirty="0"/>
                  <a:t>In over 300 airports, almost every single one benefits from the LQR control.</a:t>
                </a:r>
              </a:p>
              <a:p>
                <a:r>
                  <a:rPr lang="en-US" sz="1800" dirty="0"/>
                  <a:t>Discovered that the airline ranking by simulated steady states in the CARP model are highly (above 0.8) correlated with Airline Quality Ranking.</a:t>
                </a:r>
              </a:p>
              <a:p>
                <a:r>
                  <a:rPr lang="en-US" sz="1800" dirty="0"/>
                  <a:t>Submitted to:</a:t>
                </a:r>
              </a:p>
              <a:p>
                <a:pPr lvl="1"/>
                <a:r>
                  <a:rPr lang="en-US" sz="1600" b="1" dirty="0"/>
                  <a:t>X. Niu</a:t>
                </a:r>
                <a:r>
                  <a:rPr lang="en-US" sz="1600" dirty="0"/>
                  <a:t>, C. Jiang, J. Gao, G. </a:t>
                </a:r>
                <a:r>
                  <a:rPr lang="en-US" sz="1600" dirty="0" err="1"/>
                  <a:t>Korniss</a:t>
                </a:r>
                <a:r>
                  <a:rPr lang="en-US" sz="1600" dirty="0"/>
                  <a:t>, and B. K. Szymanski. Data-driven control of networked risks with minimal cost. </a:t>
                </a:r>
                <a:r>
                  <a:rPr lang="en-US" sz="1600" i="1" dirty="0"/>
                  <a:t>Nature Communications</a:t>
                </a:r>
                <a:r>
                  <a:rPr lang="en-US" sz="1600" dirty="0"/>
                  <a:t>, 2019</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051902"/>
                <a:ext cx="9144000" cy="5370298"/>
              </a:xfrm>
              <a:blipFill>
                <a:blip r:embed="rId2"/>
                <a:stretch>
                  <a:fillRect l="-400" t="-113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3081D5E-FE68-4115-B6F4-4735CF4DEAE8}" type="slidenum">
              <a:rPr lang="ru-RU" smtClean="0"/>
              <a:pPr/>
              <a:t>40</a:t>
            </a:fld>
            <a:endParaRPr lang="ru-RU"/>
          </a:p>
        </p:txBody>
      </p:sp>
      <p:pic>
        <p:nvPicPr>
          <p:cNvPr id="5" name="Shape 91" descr="D:\Qiming Lu\Pictures\rpi_seal.gif"/>
          <p:cNvPicPr preferRelativeResize="0"/>
          <p:nvPr/>
        </p:nvPicPr>
        <p:blipFill rotWithShape="1">
          <a:blip r:embed="rId3">
            <a:alphaModFix/>
          </a:blip>
          <a:srcRect/>
          <a:stretch/>
        </p:blipFill>
        <p:spPr>
          <a:xfrm>
            <a:off x="8205335" y="5986650"/>
            <a:ext cx="935992" cy="871100"/>
          </a:xfrm>
          <a:prstGeom prst="rect">
            <a:avLst/>
          </a:prstGeom>
          <a:noFill/>
          <a:ln>
            <a:noFill/>
          </a:ln>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spTree>
    <p:extLst>
      <p:ext uri="{BB962C8B-B14F-4D97-AF65-F5344CB8AC3E}">
        <p14:creationId xmlns:p14="http://schemas.microsoft.com/office/powerpoint/2010/main" val="58508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2000" y="2205316"/>
            <a:ext cx="7831853" cy="584775"/>
          </a:xfrm>
          <a:prstGeom prst="rect">
            <a:avLst/>
          </a:prstGeom>
          <a:noFill/>
        </p:spPr>
        <p:txBody>
          <a:bodyPr wrap="square" rtlCol="0">
            <a:spAutoFit/>
          </a:bodyPr>
          <a:lstStyle/>
          <a:p>
            <a:pPr algn="ctr"/>
            <a:r>
              <a:rPr lang="en-US" sz="3200" b="1" dirty="0">
                <a:solidFill>
                  <a:srgbClr val="0070C0"/>
                </a:solidFill>
              </a:rPr>
              <a:t>Questions?</a:t>
            </a:r>
          </a:p>
        </p:txBody>
      </p:sp>
      <p:pic>
        <p:nvPicPr>
          <p:cNvPr id="7" name="Picture 6" descr="D:\Qiming Lu\Pictures\rpi_seal.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a:xfrm>
            <a:off x="6850929" y="8609"/>
            <a:ext cx="2057400" cy="365125"/>
          </a:xfrm>
        </p:spPr>
        <p:txBody>
          <a:bodyPr/>
          <a:lstStyle/>
          <a:p>
            <a:fld id="{D3F1B240-3F4D-4CCB-BF22-0C00AAF4EE4D}" type="slidenum">
              <a:rPr lang="en-US" smtClean="0"/>
              <a:t>41</a:t>
            </a:fld>
            <a:endParaRPr lang="en-US" dirty="0"/>
          </a:p>
        </p:txBody>
      </p:sp>
      <p:sp>
        <p:nvSpPr>
          <p:cNvPr id="11" name="Footer Placeholder 7"/>
          <p:cNvSpPr>
            <a:spLocks noGrp="1"/>
          </p:cNvSpPr>
          <p:nvPr>
            <p:ph type="ftr" sz="quarter" idx="11"/>
          </p:nvPr>
        </p:nvSpPr>
        <p:spPr>
          <a:xfrm>
            <a:off x="1816100" y="6488329"/>
            <a:ext cx="5486400" cy="365125"/>
          </a:xfrm>
        </p:spPr>
        <p:txBody>
          <a:bodyPr/>
          <a:lstStyle/>
          <a:p>
            <a:r>
              <a:rPr lang="en-US" dirty="0"/>
              <a:t>Failures, Dynamics, Evolution and Control of the Global Risk Network By World Economic Forum</a:t>
            </a:r>
          </a:p>
        </p:txBody>
      </p:sp>
    </p:spTree>
    <p:extLst>
      <p:ext uri="{BB962C8B-B14F-4D97-AF65-F5344CB8AC3E}">
        <p14:creationId xmlns:p14="http://schemas.microsoft.com/office/powerpoint/2010/main" val="181473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47384"/>
            <a:ext cx="2868706" cy="1311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5</a:t>
            </a:fld>
            <a:endParaRPr lang="en-US" dirty="0"/>
          </a:p>
        </p:txBody>
      </p:sp>
      <p:sp>
        <p:nvSpPr>
          <p:cNvPr id="6" name="TextBox 5"/>
          <p:cNvSpPr txBox="1"/>
          <p:nvPr/>
        </p:nvSpPr>
        <p:spPr>
          <a:xfrm>
            <a:off x="0" y="1589001"/>
            <a:ext cx="2739724" cy="1015663"/>
          </a:xfrm>
          <a:prstGeom prst="rect">
            <a:avLst/>
          </a:prstGeom>
          <a:noFill/>
        </p:spPr>
        <p:txBody>
          <a:bodyPr wrap="none" rtlCol="0">
            <a:spAutoFit/>
          </a:bodyPr>
          <a:lstStyle/>
          <a:p>
            <a:r>
              <a:rPr lang="en-GB" sz="2000" b="1" dirty="0">
                <a:solidFill>
                  <a:srgbClr val="C00000"/>
                </a:solidFill>
              </a:rPr>
              <a:t>2018 Interconnections</a:t>
            </a:r>
          </a:p>
          <a:p>
            <a:r>
              <a:rPr lang="en-GB" sz="2000" b="1" dirty="0">
                <a:solidFill>
                  <a:srgbClr val="C00000"/>
                </a:solidFill>
              </a:rPr>
              <a:t>of Global Risks reported</a:t>
            </a:r>
          </a:p>
          <a:p>
            <a:r>
              <a:rPr lang="en-GB" sz="2000" b="1" dirty="0">
                <a:solidFill>
                  <a:srgbClr val="C00000"/>
                </a:solidFill>
              </a:rPr>
              <a:t>In GRR18</a:t>
            </a:r>
            <a:r>
              <a:rPr lang="en-GB" sz="2000" b="1" baseline="30000" dirty="0">
                <a:solidFill>
                  <a:srgbClr val="C00000"/>
                </a:solidFill>
              </a:rPr>
              <a:t>*</a:t>
            </a:r>
          </a:p>
        </p:txBody>
      </p:sp>
      <p:sp>
        <p:nvSpPr>
          <p:cNvPr id="5" name="TextBox 4"/>
          <p:cNvSpPr txBox="1"/>
          <p:nvPr/>
        </p:nvSpPr>
        <p:spPr>
          <a:xfrm>
            <a:off x="284449" y="213969"/>
            <a:ext cx="8011217" cy="523220"/>
          </a:xfrm>
          <a:prstGeom prst="rect">
            <a:avLst/>
          </a:prstGeom>
          <a:noFill/>
        </p:spPr>
        <p:txBody>
          <a:bodyPr wrap="square" rtlCol="0">
            <a:spAutoFit/>
          </a:bodyPr>
          <a:lstStyle/>
          <a:p>
            <a:pPr algn="ctr"/>
            <a:r>
              <a:rPr lang="en-US" sz="2800" b="1" dirty="0">
                <a:solidFill>
                  <a:srgbClr val="0070C0"/>
                </a:solidFill>
              </a:rPr>
              <a:t>An Example of 2018 Report Data</a:t>
            </a:r>
            <a:r>
              <a:rPr lang="en-US" sz="2800" b="1" baseline="30000" dirty="0">
                <a:solidFill>
                  <a:srgbClr val="0070C0"/>
                </a:solidFill>
              </a:rPr>
              <a:t>*</a:t>
            </a:r>
            <a:endParaRPr lang="en-US" sz="2800" b="1" dirty="0">
              <a:solidFill>
                <a:srgbClr val="0070C0"/>
              </a:solidFill>
            </a:endParaRPr>
          </a:p>
        </p:txBody>
      </p:sp>
      <p:sp>
        <p:nvSpPr>
          <p:cNvPr id="3" name="Rectangle 2"/>
          <p:cNvSpPr/>
          <p:nvPr/>
        </p:nvSpPr>
        <p:spPr>
          <a:xfrm>
            <a:off x="8371866" y="5964237"/>
            <a:ext cx="762000" cy="354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7200" y="704414"/>
            <a:ext cx="5156200" cy="6075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0" y="5579472"/>
            <a:ext cx="4570828" cy="307777"/>
          </a:xfrm>
          <a:prstGeom prst="rect">
            <a:avLst/>
          </a:prstGeom>
          <a:noFill/>
        </p:spPr>
        <p:txBody>
          <a:bodyPr wrap="square" rtlCol="0">
            <a:spAutoFit/>
          </a:bodyPr>
          <a:lstStyle/>
          <a:p>
            <a:r>
              <a:rPr lang="en-US" sz="1400" dirty="0"/>
              <a:t>* http://www3.weforum.org/docs/WEF_GRR18_Report.pdf</a:t>
            </a:r>
          </a:p>
        </p:txBody>
      </p:sp>
      <p:pic>
        <p:nvPicPr>
          <p:cNvPr id="14" name="Picture 13" descr="D:\Qiming Lu\Pictures\rpi_se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06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static2.demotix.com/sites/default/files/imagecache/a_scale_large/100-6/photos/1259455155-young-people-demonstrate-as-youth-unemployment-rises190476_1904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10" y="1463145"/>
            <a:ext cx="5143040" cy="3420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yberattack_1805164b.jpg (620×3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62299"/>
            <a:ext cx="5905500" cy="3695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18d9c73.jpg (1032×6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400"/>
            <a:ext cx="6437918" cy="45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125037997.png (1500×11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0" y="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al-earthquack-japan-2-jpg.jpg (1200×7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5069" y="2927651"/>
            <a:ext cx="5888931" cy="39112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65831" y="0"/>
            <a:ext cx="2486578" cy="584775"/>
          </a:xfrm>
          <a:prstGeom prst="rect">
            <a:avLst/>
          </a:prstGeom>
          <a:noFill/>
        </p:spPr>
        <p:txBody>
          <a:bodyPr wrap="none" rtlCol="0">
            <a:spAutoFit/>
          </a:bodyPr>
          <a:lstStyle/>
          <a:p>
            <a:pPr algn="ctr"/>
            <a:r>
              <a:rPr lang="en-US" sz="3200" dirty="0">
                <a:solidFill>
                  <a:srgbClr val="0070C0"/>
                </a:solidFill>
                <a:latin typeface="Helvetica"/>
              </a:rPr>
              <a:t>Global Risks</a:t>
            </a:r>
          </a:p>
        </p:txBody>
      </p:sp>
      <p:sp>
        <p:nvSpPr>
          <p:cNvPr id="9" name="Footer Placeholder 7"/>
          <p:cNvSpPr>
            <a:spLocks noGrp="1"/>
          </p:cNvSpPr>
          <p:nvPr>
            <p:ph type="ftr" sz="quarter" idx="11"/>
          </p:nvPr>
        </p:nvSpPr>
        <p:spPr>
          <a:xfrm>
            <a:off x="1816100" y="6488329"/>
            <a:ext cx="5473700" cy="365125"/>
          </a:xfrm>
        </p:spPr>
        <p:txBody>
          <a:bodyPr/>
          <a:lstStyle/>
          <a:p>
            <a:r>
              <a:rPr lang="en-US" dirty="0"/>
              <a:t>Failures, Dynamics, Evolution and Control of the Global Risk Network By World Economic Forum</a:t>
            </a:r>
          </a:p>
        </p:txBody>
      </p:sp>
      <p:sp>
        <p:nvSpPr>
          <p:cNvPr id="10"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6</a:t>
            </a:fld>
            <a:endParaRPr lang="en-US" dirty="0"/>
          </a:p>
        </p:txBody>
      </p:sp>
    </p:spTree>
    <p:extLst>
      <p:ext uri="{BB962C8B-B14F-4D97-AF65-F5344CB8AC3E}">
        <p14:creationId xmlns:p14="http://schemas.microsoft.com/office/powerpoint/2010/main" val="72424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3804" y="282549"/>
            <a:ext cx="8011217" cy="584775"/>
          </a:xfrm>
          <a:prstGeom prst="rect">
            <a:avLst/>
          </a:prstGeom>
          <a:noFill/>
        </p:spPr>
        <p:txBody>
          <a:bodyPr wrap="square" rtlCol="0">
            <a:spAutoFit/>
          </a:bodyPr>
          <a:lstStyle/>
          <a:p>
            <a:pPr algn="ctr"/>
            <a:r>
              <a:rPr lang="en-US" sz="3200" b="1" dirty="0">
                <a:solidFill>
                  <a:srgbClr val="0070C0"/>
                </a:solidFill>
              </a:rPr>
              <a:t>Dynamics of Global Risk Failures</a:t>
            </a:r>
          </a:p>
        </p:txBody>
      </p:sp>
      <p:sp>
        <p:nvSpPr>
          <p:cNvPr id="5" name="TextBox 4"/>
          <p:cNvSpPr txBox="1"/>
          <p:nvPr/>
        </p:nvSpPr>
        <p:spPr>
          <a:xfrm>
            <a:off x="97971" y="1022229"/>
            <a:ext cx="8937172" cy="3924151"/>
          </a:xfrm>
          <a:prstGeom prst="rect">
            <a:avLst/>
          </a:prstGeom>
          <a:noFill/>
        </p:spPr>
        <p:txBody>
          <a:bodyPr wrap="square" rtlCol="0">
            <a:spAutoFit/>
          </a:bodyPr>
          <a:lstStyle/>
          <a:p>
            <a:endParaRPr lang="en-US" dirty="0">
              <a:solidFill>
                <a:prstClr val="black"/>
              </a:solidFill>
            </a:endParaRPr>
          </a:p>
          <a:p>
            <a:pPr marL="285750" indent="-285750">
              <a:spcAft>
                <a:spcPts val="600"/>
              </a:spcAft>
              <a:buFont typeface="Arial" panose="020B0604020202020204" pitchFamily="34" charset="0"/>
              <a:buChar char="•"/>
            </a:pPr>
            <a:r>
              <a:rPr lang="en-US" sz="2400" dirty="0">
                <a:solidFill>
                  <a:prstClr val="black"/>
                </a:solidFill>
              </a:rPr>
              <a:t>Each risk is a node in the global risk network and is assigned </a:t>
            </a:r>
            <a:r>
              <a:rPr lang="en-US" sz="2400" b="1" dirty="0">
                <a:solidFill>
                  <a:srgbClr val="C00000"/>
                </a:solidFill>
              </a:rPr>
              <a:t>likelihood of failure in the next 10 years</a:t>
            </a:r>
            <a:r>
              <a:rPr lang="en-US" sz="2400" dirty="0">
                <a:solidFill>
                  <a:prstClr val="black"/>
                </a:solidFill>
              </a:rPr>
              <a:t> and the </a:t>
            </a:r>
            <a:r>
              <a:rPr lang="en-US" sz="2400" b="1" dirty="0">
                <a:solidFill>
                  <a:srgbClr val="C00000"/>
                </a:solidFill>
              </a:rPr>
              <a:t>failure economical impact </a:t>
            </a:r>
            <a:r>
              <a:rPr lang="en-US" sz="2400" dirty="0">
                <a:solidFill>
                  <a:prstClr val="black"/>
                </a:solidFill>
              </a:rPr>
              <a:t>by the 20-25 </a:t>
            </a:r>
            <a:r>
              <a:rPr lang="en-US" sz="2400" b="1" dirty="0">
                <a:solidFill>
                  <a:srgbClr val="C00000"/>
                </a:solidFill>
              </a:rPr>
              <a:t>experts in this risk</a:t>
            </a:r>
            <a:r>
              <a:rPr lang="en-US" sz="2400" b="1" baseline="30000" dirty="0">
                <a:solidFill>
                  <a:srgbClr val="C00000"/>
                </a:solidFill>
              </a:rPr>
              <a:t>*</a:t>
            </a:r>
            <a:r>
              <a:rPr lang="en-US" sz="2400" dirty="0">
                <a:solidFill>
                  <a:srgbClr val="C00000"/>
                </a:solidFill>
              </a:rPr>
              <a:t>.</a:t>
            </a:r>
          </a:p>
          <a:p>
            <a:pPr marL="285750" indent="-285750">
              <a:spcAft>
                <a:spcPts val="600"/>
              </a:spcAft>
              <a:buFont typeface="Arial" panose="020B0604020202020204" pitchFamily="34" charset="0"/>
              <a:buChar char="•"/>
            </a:pPr>
            <a:r>
              <a:rPr lang="en-US" sz="2400" dirty="0">
                <a:solidFill>
                  <a:prstClr val="black"/>
                </a:solidFill>
              </a:rPr>
              <a:t>The risk network is a </a:t>
            </a:r>
            <a:r>
              <a:rPr lang="en-US" sz="2400" b="1" dirty="0">
                <a:solidFill>
                  <a:srgbClr val="C00000"/>
                </a:solidFill>
              </a:rPr>
              <a:t>Stochastic Block Model (SBM) graph</a:t>
            </a:r>
            <a:r>
              <a:rPr lang="en-US" sz="2400" b="1" baseline="30000" dirty="0">
                <a:solidFill>
                  <a:srgbClr val="C00000"/>
                </a:solidFill>
              </a:rPr>
              <a:t>**</a:t>
            </a:r>
            <a:r>
              <a:rPr lang="en-US" sz="2400" b="1" dirty="0">
                <a:solidFill>
                  <a:srgbClr val="C00000"/>
                </a:solidFill>
              </a:rPr>
              <a:t> </a:t>
            </a:r>
            <a:r>
              <a:rPr lang="en-US" sz="2400" dirty="0">
                <a:solidFill>
                  <a:prstClr val="black"/>
                </a:solidFill>
              </a:rPr>
              <a:t>with the </a:t>
            </a:r>
            <a:r>
              <a:rPr lang="en-US" sz="2400" b="1" dirty="0">
                <a:solidFill>
                  <a:srgbClr val="C00000"/>
                </a:solidFill>
              </a:rPr>
              <a:t>average node connectivity 20.6 </a:t>
            </a:r>
            <a:r>
              <a:rPr lang="en-US" sz="2400" dirty="0">
                <a:solidFill>
                  <a:prstClr val="black"/>
                </a:solidFill>
              </a:rPr>
              <a:t>and undirected weighted edges representing risks influence of nodes on each other.</a:t>
            </a:r>
          </a:p>
          <a:p>
            <a:pPr marL="283464" indent="-283464">
              <a:spcAft>
                <a:spcPts val="600"/>
              </a:spcAft>
              <a:buFont typeface="Arial" panose="020B0604020202020204" pitchFamily="34" charset="0"/>
              <a:buChar char="•"/>
            </a:pPr>
            <a:r>
              <a:rPr lang="en-US" sz="2400" dirty="0">
                <a:solidFill>
                  <a:prstClr val="black"/>
                </a:solidFill>
              </a:rPr>
              <a:t>The </a:t>
            </a:r>
            <a:r>
              <a:rPr lang="en-US" sz="2400" b="1" dirty="0">
                <a:solidFill>
                  <a:srgbClr val="C00000"/>
                </a:solidFill>
              </a:rPr>
              <a:t>optimal model </a:t>
            </a:r>
            <a:r>
              <a:rPr lang="en-US" sz="2400" dirty="0">
                <a:solidFill>
                  <a:prstClr val="black"/>
                </a:solidFill>
              </a:rPr>
              <a:t>can measure how decreasing the strength </a:t>
            </a:r>
          </a:p>
          <a:p>
            <a:pPr marL="283464" indent="-283464">
              <a:spcAft>
                <a:spcPts val="600"/>
              </a:spcAft>
            </a:pPr>
            <a:r>
              <a:rPr lang="en-US" sz="2400" dirty="0">
                <a:solidFill>
                  <a:prstClr val="black"/>
                </a:solidFill>
              </a:rPr>
              <a:t>    of some critical network nodes and edges can decrease probability     of future failures.</a:t>
            </a:r>
          </a:p>
        </p:txBody>
      </p:sp>
      <p:sp>
        <p:nvSpPr>
          <p:cNvPr id="6" name="TextBox 5"/>
          <p:cNvSpPr txBox="1"/>
          <p:nvPr/>
        </p:nvSpPr>
        <p:spPr>
          <a:xfrm>
            <a:off x="-54590" y="5282263"/>
            <a:ext cx="9239533" cy="584775"/>
          </a:xfrm>
          <a:prstGeom prst="rect">
            <a:avLst/>
          </a:prstGeom>
          <a:noFill/>
        </p:spPr>
        <p:txBody>
          <a:bodyPr wrap="square" rtlCol="0">
            <a:spAutoFit/>
          </a:bodyPr>
          <a:lstStyle/>
          <a:p>
            <a:r>
              <a:rPr lang="en-US" sz="1600" baseline="30000" dirty="0"/>
              <a:t>*</a:t>
            </a:r>
            <a:r>
              <a:rPr lang="en-US" sz="1600" i="1" dirty="0"/>
              <a:t>World Economic Forum</a:t>
            </a:r>
            <a:r>
              <a:rPr lang="en-US" sz="1600" dirty="0"/>
              <a:t> (2013) </a:t>
            </a:r>
            <a:r>
              <a:rPr lang="en-US" sz="1600" dirty="0">
                <a:hlinkClick r:id="rId3"/>
              </a:rPr>
              <a:t>http://www3.weforum.org/tools/rrn/wef_grr/20130108/server/getrisks.json</a:t>
            </a:r>
            <a:endParaRPr lang="en-US" sz="1600" dirty="0"/>
          </a:p>
          <a:p>
            <a:r>
              <a:rPr lang="en-US" sz="1600" baseline="30000" dirty="0"/>
              <a:t>**</a:t>
            </a:r>
            <a:r>
              <a:rPr lang="en-US" sz="1600" dirty="0"/>
              <a:t>R. Holland, K. Laskey &amp; S. Leinhardt, Stochastic blockmodels: first steps. </a:t>
            </a:r>
            <a:r>
              <a:rPr lang="en-US" sz="1600" i="1" dirty="0"/>
              <a:t>Soc. Networks </a:t>
            </a:r>
            <a:r>
              <a:rPr lang="en-US" sz="1600" dirty="0"/>
              <a:t>5:109–137 (1983)</a:t>
            </a:r>
          </a:p>
        </p:txBody>
      </p:sp>
      <p:sp>
        <p:nvSpPr>
          <p:cNvPr id="7" name="Footer Placeholder 7"/>
          <p:cNvSpPr>
            <a:spLocks noGrp="1"/>
          </p:cNvSpPr>
          <p:nvPr>
            <p:ph type="ftr" sz="quarter" idx="11"/>
          </p:nvPr>
        </p:nvSpPr>
        <p:spPr>
          <a:xfrm>
            <a:off x="1453663" y="6488329"/>
            <a:ext cx="6201506" cy="365125"/>
          </a:xfrm>
        </p:spPr>
        <p:txBody>
          <a:bodyPr/>
          <a:lstStyle/>
          <a:p>
            <a:r>
              <a:rPr lang="en-US" dirty="0"/>
              <a:t>Failures, Dynamics, Evolution and Control of the Global Risk Network By World Economic Forum</a:t>
            </a:r>
          </a:p>
        </p:txBody>
      </p:sp>
      <p:sp>
        <p:nvSpPr>
          <p:cNvPr id="8"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7</a:t>
            </a:fld>
            <a:endParaRPr lang="en-US" dirty="0"/>
          </a:p>
        </p:txBody>
      </p:sp>
      <p:pic>
        <p:nvPicPr>
          <p:cNvPr id="9" name="Picture 8" descr="D:\Qiming Lu\Pictures\rpi_sea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549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28601" y="-1285031"/>
            <a:ext cx="5943665" cy="8896068"/>
          </a:xfrm>
          <a:prstGeom prst="rect">
            <a:avLst/>
          </a:prstGeom>
        </p:spPr>
      </p:pic>
      <p:sp>
        <p:nvSpPr>
          <p:cNvPr id="8" name="Rectangle 7"/>
          <p:cNvSpPr/>
          <p:nvPr/>
        </p:nvSpPr>
        <p:spPr>
          <a:xfrm>
            <a:off x="1676401" y="5756414"/>
            <a:ext cx="5334000" cy="707886"/>
          </a:xfrm>
          <a:prstGeom prst="rect">
            <a:avLst/>
          </a:prstGeom>
        </p:spPr>
        <p:txBody>
          <a:bodyPr wrap="square">
            <a:spAutoFit/>
          </a:bodyPr>
          <a:lstStyle/>
          <a:p>
            <a:pPr algn="just">
              <a:lnSpc>
                <a:spcPts val="2400"/>
              </a:lnSpc>
            </a:pPr>
            <a:r>
              <a:rPr lang="en-US" sz="2000" dirty="0">
                <a:solidFill>
                  <a:prstClr val="black"/>
                </a:solidFill>
              </a:rPr>
              <a:t>The number of inter-group links indicates the strength of connectivity between a pair of groups </a:t>
            </a:r>
          </a:p>
        </p:txBody>
      </p:sp>
      <p:sp>
        <p:nvSpPr>
          <p:cNvPr id="9" name="TextBox 8"/>
          <p:cNvSpPr txBox="1"/>
          <p:nvPr/>
        </p:nvSpPr>
        <p:spPr>
          <a:xfrm>
            <a:off x="152400" y="18123"/>
            <a:ext cx="9143999" cy="584775"/>
          </a:xfrm>
          <a:prstGeom prst="rect">
            <a:avLst/>
          </a:prstGeom>
          <a:noFill/>
        </p:spPr>
        <p:txBody>
          <a:bodyPr wrap="square" rtlCol="0">
            <a:spAutoFit/>
          </a:bodyPr>
          <a:lstStyle/>
          <a:p>
            <a:pPr algn="ctr"/>
            <a:r>
              <a:rPr lang="en-US" sz="3200" b="1" dirty="0">
                <a:solidFill>
                  <a:srgbClr val="0070C0"/>
                </a:solidFill>
              </a:rPr>
              <a:t>Visualization of Inter-group Connectivity</a:t>
            </a:r>
            <a:endParaRPr lang="en-US" dirty="0">
              <a:solidFill>
                <a:srgbClr val="0070C0"/>
              </a:solidFill>
            </a:endParaRPr>
          </a:p>
        </p:txBody>
      </p:sp>
      <p:sp>
        <p:nvSpPr>
          <p:cNvPr id="2" name="TextBox 1"/>
          <p:cNvSpPr txBox="1"/>
          <p:nvPr/>
        </p:nvSpPr>
        <p:spPr>
          <a:xfrm>
            <a:off x="8093596" y="278478"/>
            <a:ext cx="1050404" cy="5355313"/>
          </a:xfrm>
          <a:prstGeom prst="rect">
            <a:avLst/>
          </a:prstGeom>
          <a:solidFill>
            <a:schemeClr val="bg1"/>
          </a:solidFill>
        </p:spPr>
        <p:txBody>
          <a:bodyPr wrap="square" rtlCol="0">
            <a:spAutoFit/>
          </a:bodyPr>
          <a:lstStyle/>
          <a:p>
            <a:r>
              <a:rPr lang="en-US" dirty="0"/>
              <a:t>                                    </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7" name="Slide Number Placeholder 5"/>
          <p:cNvSpPr>
            <a:spLocks noGrp="1"/>
          </p:cNvSpPr>
          <p:nvPr>
            <p:ph type="sldNum" sz="quarter" idx="12"/>
          </p:nvPr>
        </p:nvSpPr>
        <p:spPr>
          <a:xfrm>
            <a:off x="6698582" y="12634"/>
            <a:ext cx="2057400" cy="365125"/>
          </a:xfrm>
        </p:spPr>
        <p:txBody>
          <a:bodyPr/>
          <a:lstStyle/>
          <a:p>
            <a:fld id="{D3F1B240-3F4D-4CCB-BF22-0C00AAF4EE4D}" type="slidenum">
              <a:rPr lang="en-US" smtClean="0"/>
              <a:t>8</a:t>
            </a:fld>
            <a:endParaRPr lang="en-US" dirty="0"/>
          </a:p>
        </p:txBody>
      </p:sp>
      <p:sp>
        <p:nvSpPr>
          <p:cNvPr id="10" name="Footer Placeholder 7"/>
          <p:cNvSpPr>
            <a:spLocks noGrp="1"/>
          </p:cNvSpPr>
          <p:nvPr>
            <p:ph type="ftr" sz="quarter" idx="11"/>
          </p:nvPr>
        </p:nvSpPr>
        <p:spPr>
          <a:xfrm>
            <a:off x="1547446" y="6488329"/>
            <a:ext cx="6154616" cy="365125"/>
          </a:xfrm>
        </p:spPr>
        <p:txBody>
          <a:bodyPr/>
          <a:lstStyle/>
          <a:p>
            <a:r>
              <a:rPr lang="en-US" dirty="0"/>
              <a:t>Failures, Dynamics, Evolution and Control of the Global Risk Network By World Economic Forum</a:t>
            </a: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Qiming Lu\Pictures\rpi_seal.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384766" y="3314700"/>
            <a:ext cx="1759235" cy="1631216"/>
          </a:xfrm>
          <a:prstGeom prst="rect">
            <a:avLst/>
          </a:prstGeom>
          <a:noFill/>
        </p:spPr>
        <p:txBody>
          <a:bodyPr wrap="square" rtlCol="0">
            <a:spAutoFit/>
          </a:bodyPr>
          <a:lstStyle/>
          <a:p>
            <a:r>
              <a:rPr lang="en-US" sz="2000" dirty="0"/>
              <a:t>Node’s size indicates its internal likelihood of activation </a:t>
            </a:r>
          </a:p>
        </p:txBody>
      </p:sp>
      <p:sp>
        <p:nvSpPr>
          <p:cNvPr id="4" name="TextBox 3"/>
          <p:cNvSpPr txBox="1"/>
          <p:nvPr/>
        </p:nvSpPr>
        <p:spPr>
          <a:xfrm>
            <a:off x="7384766" y="1511300"/>
            <a:ext cx="1752599" cy="1323439"/>
          </a:xfrm>
          <a:prstGeom prst="rect">
            <a:avLst/>
          </a:prstGeom>
          <a:noFill/>
        </p:spPr>
        <p:txBody>
          <a:bodyPr wrap="square" rtlCol="0">
            <a:spAutoFit/>
          </a:bodyPr>
          <a:lstStyle/>
          <a:p>
            <a:r>
              <a:rPr lang="en-US" sz="2000" dirty="0">
                <a:solidFill>
                  <a:prstClr val="black"/>
                </a:solidFill>
              </a:rPr>
              <a:t>Node’s color indicate its total connectivity</a:t>
            </a:r>
            <a:endParaRPr lang="en-US" sz="2000" dirty="0"/>
          </a:p>
        </p:txBody>
      </p:sp>
    </p:spTree>
    <p:extLst>
      <p:ext uri="{BB962C8B-B14F-4D97-AF65-F5344CB8AC3E}">
        <p14:creationId xmlns:p14="http://schemas.microsoft.com/office/powerpoint/2010/main" val="209161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 y="412863"/>
            <a:ext cx="9144000" cy="584775"/>
          </a:xfrm>
          <a:prstGeom prst="rect">
            <a:avLst/>
          </a:prstGeom>
          <a:noFill/>
        </p:spPr>
        <p:txBody>
          <a:bodyPr wrap="square" rtlCol="0">
            <a:spAutoFit/>
          </a:bodyPr>
          <a:lstStyle/>
          <a:p>
            <a:pPr algn="ctr"/>
            <a:r>
              <a:rPr lang="en-US" sz="3200" b="1" dirty="0">
                <a:solidFill>
                  <a:srgbClr val="0070C0"/>
                </a:solidFill>
              </a:rPr>
              <a:t>Alternating Renewal Processes</a:t>
            </a:r>
            <a:r>
              <a:rPr lang="en-US" sz="3200" b="1" baseline="30000" dirty="0">
                <a:solidFill>
                  <a:srgbClr val="0070C0"/>
                </a:solidFill>
              </a:rPr>
              <a:t>*</a:t>
            </a:r>
            <a:r>
              <a:rPr lang="en-US" sz="3200" b="1" dirty="0">
                <a:solidFill>
                  <a:srgbClr val="0070C0"/>
                </a:solidFill>
              </a:rPr>
              <a:t>: Discrete Model  </a:t>
            </a:r>
            <a:r>
              <a:rPr lang="en-US" sz="3200" dirty="0">
                <a:solidFill>
                  <a:srgbClr val="0070C0"/>
                </a:solidFill>
              </a:rPr>
              <a:t> </a:t>
            </a:r>
          </a:p>
        </p:txBody>
      </p:sp>
      <p:sp>
        <p:nvSpPr>
          <p:cNvPr id="5" name="TextBox 4"/>
          <p:cNvSpPr txBox="1"/>
          <p:nvPr/>
        </p:nvSpPr>
        <p:spPr>
          <a:xfrm>
            <a:off x="25400" y="1199816"/>
            <a:ext cx="9144000" cy="4616648"/>
          </a:xfrm>
          <a:prstGeom prst="rect">
            <a:avLst/>
          </a:prstGeom>
          <a:noFill/>
        </p:spPr>
        <p:txBody>
          <a:bodyPr wrap="square" rtlCol="0">
            <a:spAutoFit/>
          </a:bodyPr>
          <a:lstStyle/>
          <a:p>
            <a:pPr>
              <a:spcAft>
                <a:spcPts val="900"/>
              </a:spcAft>
            </a:pPr>
            <a:r>
              <a:rPr lang="en-US" sz="2400" dirty="0">
                <a:solidFill>
                  <a:prstClr val="black"/>
                </a:solidFill>
              </a:rPr>
              <a:t>Each risk at time </a:t>
            </a:r>
            <a:r>
              <a:rPr lang="en-US" sz="2400" i="1" dirty="0">
                <a:solidFill>
                  <a:prstClr val="black"/>
                </a:solidFill>
              </a:rPr>
              <a:t>t</a:t>
            </a:r>
            <a:r>
              <a:rPr lang="en-US" sz="2400" dirty="0">
                <a:solidFill>
                  <a:prstClr val="black"/>
                </a:solidFill>
              </a:rPr>
              <a:t> is either at state </a:t>
            </a:r>
            <a:r>
              <a:rPr lang="en-US" sz="2400" i="1" dirty="0">
                <a:solidFill>
                  <a:prstClr val="black"/>
                </a:solidFill>
              </a:rPr>
              <a:t>1</a:t>
            </a:r>
            <a:r>
              <a:rPr lang="en-US" sz="2400" dirty="0">
                <a:solidFill>
                  <a:prstClr val="black"/>
                </a:solidFill>
              </a:rPr>
              <a:t> (</a:t>
            </a:r>
            <a:r>
              <a:rPr lang="en-US" sz="2400" b="1" dirty="0">
                <a:solidFill>
                  <a:srgbClr val="C00000"/>
                </a:solidFill>
              </a:rPr>
              <a:t>materialized</a:t>
            </a:r>
            <a:r>
              <a:rPr lang="en-US" sz="2400" b="1" dirty="0">
                <a:solidFill>
                  <a:srgbClr val="FF0000"/>
                </a:solidFill>
              </a:rPr>
              <a:t> </a:t>
            </a:r>
            <a:r>
              <a:rPr lang="en-US" sz="2400" dirty="0">
                <a:solidFill>
                  <a:prstClr val="black"/>
                </a:solidFill>
              </a:rPr>
              <a:t>also called  </a:t>
            </a:r>
            <a:r>
              <a:rPr lang="en-US" sz="2400" b="1" dirty="0">
                <a:solidFill>
                  <a:srgbClr val="C00000"/>
                </a:solidFill>
              </a:rPr>
              <a:t>active</a:t>
            </a:r>
            <a:r>
              <a:rPr lang="en-US" sz="2400" dirty="0">
                <a:solidFill>
                  <a:prstClr val="black"/>
                </a:solidFill>
              </a:rPr>
              <a:t>) or state </a:t>
            </a:r>
            <a:r>
              <a:rPr lang="en-US" sz="2400" i="1" dirty="0">
                <a:solidFill>
                  <a:prstClr val="black"/>
                </a:solidFill>
              </a:rPr>
              <a:t>0</a:t>
            </a:r>
            <a:r>
              <a:rPr lang="en-US" sz="2400" dirty="0">
                <a:solidFill>
                  <a:prstClr val="black"/>
                </a:solidFill>
              </a:rPr>
              <a:t> (</a:t>
            </a:r>
            <a:r>
              <a:rPr lang="en-US" sz="2400" b="1" dirty="0">
                <a:solidFill>
                  <a:srgbClr val="C00000"/>
                </a:solidFill>
              </a:rPr>
              <a:t>not materialized </a:t>
            </a:r>
            <a:r>
              <a:rPr lang="en-US" sz="2400" dirty="0">
                <a:solidFill>
                  <a:prstClr val="black"/>
                </a:solidFill>
              </a:rPr>
              <a:t>also called</a:t>
            </a:r>
            <a:r>
              <a:rPr lang="en-US" sz="2400" b="1" dirty="0">
                <a:solidFill>
                  <a:srgbClr val="FF0000"/>
                </a:solidFill>
              </a:rPr>
              <a:t> </a:t>
            </a:r>
            <a:r>
              <a:rPr lang="en-US" sz="2400" b="1" dirty="0">
                <a:solidFill>
                  <a:srgbClr val="C00000"/>
                </a:solidFill>
              </a:rPr>
              <a:t>inactive</a:t>
            </a:r>
            <a:r>
              <a:rPr lang="en-US" sz="2400" dirty="0">
                <a:solidFill>
                  <a:prstClr val="black"/>
                </a:solidFill>
              </a:rPr>
              <a:t>) but can transition to a new state in the next time instance by one of the three processes.</a:t>
            </a:r>
            <a:endParaRPr lang="en-US" sz="2400" b="1" dirty="0">
              <a:solidFill>
                <a:srgbClr val="FF0000"/>
              </a:solidFill>
            </a:endParaRPr>
          </a:p>
          <a:p>
            <a:pPr>
              <a:spcAft>
                <a:spcPts val="900"/>
              </a:spcAft>
            </a:pPr>
            <a:r>
              <a:rPr lang="en-US" sz="2400" b="1" dirty="0">
                <a:solidFill>
                  <a:srgbClr val="0070C0"/>
                </a:solidFill>
              </a:rPr>
              <a:t>Process 1</a:t>
            </a:r>
            <a:r>
              <a:rPr lang="en-US" sz="2400" dirty="0">
                <a:solidFill>
                  <a:prstClr val="black"/>
                </a:solidFill>
              </a:rPr>
              <a:t>. For a risk </a:t>
            </a:r>
            <a:r>
              <a:rPr lang="en-US" sz="2400" i="1" dirty="0">
                <a:solidFill>
                  <a:prstClr val="black"/>
                </a:solidFill>
              </a:rPr>
              <a:t>i</a:t>
            </a:r>
            <a:r>
              <a:rPr lang="en-US" sz="2400" dirty="0">
                <a:solidFill>
                  <a:prstClr val="black"/>
                </a:solidFill>
              </a:rPr>
              <a:t>, given that it is in state </a:t>
            </a:r>
            <a:r>
              <a:rPr lang="en-US" sz="2400" i="1" dirty="0">
                <a:solidFill>
                  <a:prstClr val="black"/>
                </a:solidFill>
              </a:rPr>
              <a:t>0</a:t>
            </a:r>
            <a:r>
              <a:rPr lang="en-US" sz="2400" dirty="0">
                <a:solidFill>
                  <a:prstClr val="black"/>
                </a:solidFill>
              </a:rPr>
              <a:t>, its </a:t>
            </a:r>
            <a:r>
              <a:rPr lang="en-US" sz="2400" b="1" dirty="0">
                <a:solidFill>
                  <a:srgbClr val="C00000"/>
                </a:solidFill>
              </a:rPr>
              <a:t>internal</a:t>
            </a:r>
            <a:r>
              <a:rPr lang="en-US" sz="2400" b="1" dirty="0">
                <a:solidFill>
                  <a:srgbClr val="FF0000"/>
                </a:solidFill>
              </a:rPr>
              <a:t> </a:t>
            </a:r>
            <a:r>
              <a:rPr lang="en-US" sz="2400" b="1" dirty="0">
                <a:solidFill>
                  <a:srgbClr val="C00000"/>
                </a:solidFill>
              </a:rPr>
              <a:t>materialization</a:t>
            </a:r>
            <a:r>
              <a:rPr lang="en-US" sz="2400" b="1" dirty="0">
                <a:solidFill>
                  <a:srgbClr val="FF0000"/>
                </a:solidFill>
              </a:rPr>
              <a:t> </a:t>
            </a:r>
            <a:r>
              <a:rPr lang="en-US" sz="2400" dirty="0">
                <a:solidFill>
                  <a:prstClr val="black"/>
                </a:solidFill>
              </a:rPr>
              <a:t>is a </a:t>
            </a:r>
            <a:r>
              <a:rPr lang="en-US" sz="2400" b="1" dirty="0">
                <a:solidFill>
                  <a:srgbClr val="C00000"/>
                </a:solidFill>
              </a:rPr>
              <a:t>latent</a:t>
            </a:r>
            <a:r>
              <a:rPr lang="en-US" sz="2400" dirty="0">
                <a:solidFill>
                  <a:prstClr val="black"/>
                </a:solidFill>
              </a:rPr>
              <a:t> Poisson process with intensity </a:t>
            </a:r>
            <a:r>
              <a:rPr lang="en-US" sz="2400" i="1" dirty="0">
                <a:solidFill>
                  <a:prstClr val="black"/>
                </a:solidFill>
              </a:rPr>
              <a:t>λ</a:t>
            </a:r>
            <a:r>
              <a:rPr lang="en-US" sz="2400" i="1" baseline="-25000" dirty="0">
                <a:solidFill>
                  <a:prstClr val="black"/>
                </a:solidFill>
              </a:rPr>
              <a:t>i</a:t>
            </a:r>
            <a:r>
              <a:rPr lang="en-US" sz="2400" i="1" baseline="30000" dirty="0">
                <a:solidFill>
                  <a:prstClr val="black"/>
                </a:solidFill>
              </a:rPr>
              <a:t>int</a:t>
            </a:r>
            <a:r>
              <a:rPr lang="en-US" sz="2400" baseline="30000" dirty="0">
                <a:solidFill>
                  <a:prstClr val="black"/>
                </a:solidFill>
              </a:rPr>
              <a:t> </a:t>
            </a:r>
            <a:r>
              <a:rPr lang="en-US" sz="2400" i="1" dirty="0">
                <a:solidFill>
                  <a:prstClr val="black"/>
                </a:solidFill>
              </a:rPr>
              <a:t>.</a:t>
            </a:r>
          </a:p>
          <a:p>
            <a:pPr>
              <a:spcAft>
                <a:spcPts val="900"/>
              </a:spcAft>
            </a:pPr>
            <a:r>
              <a:rPr lang="en-US" sz="2400" b="1" dirty="0">
                <a:solidFill>
                  <a:srgbClr val="0070C0"/>
                </a:solidFill>
              </a:rPr>
              <a:t>Process 2</a:t>
            </a:r>
            <a:r>
              <a:rPr lang="en-US" sz="2400" dirty="0">
                <a:solidFill>
                  <a:srgbClr val="0070C0"/>
                </a:solidFill>
              </a:rPr>
              <a:t>. </a:t>
            </a:r>
            <a:r>
              <a:rPr lang="en-US" sz="2400" dirty="0">
                <a:solidFill>
                  <a:prstClr val="black"/>
                </a:solidFill>
              </a:rPr>
              <a:t>Given that the risk </a:t>
            </a:r>
            <a:r>
              <a:rPr lang="en-US" sz="2400" i="1" dirty="0">
                <a:solidFill>
                  <a:prstClr val="black"/>
                </a:solidFill>
              </a:rPr>
              <a:t>i</a:t>
            </a:r>
            <a:r>
              <a:rPr lang="en-US" sz="2400" dirty="0">
                <a:solidFill>
                  <a:prstClr val="black"/>
                </a:solidFill>
              </a:rPr>
              <a:t> is in state </a:t>
            </a:r>
            <a:r>
              <a:rPr lang="en-US" sz="2400" i="1" dirty="0">
                <a:solidFill>
                  <a:prstClr val="black"/>
                </a:solidFill>
              </a:rPr>
              <a:t>1</a:t>
            </a:r>
            <a:r>
              <a:rPr lang="en-US" sz="2400" dirty="0">
                <a:solidFill>
                  <a:prstClr val="black"/>
                </a:solidFill>
              </a:rPr>
              <a:t>, its </a:t>
            </a:r>
            <a:r>
              <a:rPr lang="en-US" sz="2400" b="1" dirty="0">
                <a:solidFill>
                  <a:srgbClr val="00B050"/>
                </a:solidFill>
              </a:rPr>
              <a:t>recovery</a:t>
            </a:r>
            <a:r>
              <a:rPr lang="en-US" sz="2400" b="1" dirty="0">
                <a:solidFill>
                  <a:srgbClr val="FF0000"/>
                </a:solidFill>
              </a:rPr>
              <a:t> </a:t>
            </a:r>
            <a:r>
              <a:rPr lang="en-US" sz="2400" dirty="0">
                <a:solidFill>
                  <a:prstClr val="black"/>
                </a:solidFill>
              </a:rPr>
              <a:t>from this state is an </a:t>
            </a:r>
            <a:r>
              <a:rPr lang="en-US" sz="2400" b="1" dirty="0">
                <a:solidFill>
                  <a:srgbClr val="00B050"/>
                </a:solidFill>
              </a:rPr>
              <a:t>observable</a:t>
            </a:r>
            <a:r>
              <a:rPr lang="en-US" sz="2400" dirty="0">
                <a:solidFill>
                  <a:prstClr val="black"/>
                </a:solidFill>
              </a:rPr>
              <a:t> Poisson process with intensity </a:t>
            </a:r>
            <a:r>
              <a:rPr lang="en-US" sz="2400" i="1" dirty="0">
                <a:solidFill>
                  <a:prstClr val="black"/>
                </a:solidFill>
              </a:rPr>
              <a:t>λ</a:t>
            </a:r>
            <a:r>
              <a:rPr lang="en-US" sz="2400" i="1" baseline="-25000" dirty="0">
                <a:solidFill>
                  <a:prstClr val="black"/>
                </a:solidFill>
              </a:rPr>
              <a:t>i</a:t>
            </a:r>
            <a:r>
              <a:rPr lang="en-US" sz="2400" i="1" baseline="30000" dirty="0">
                <a:solidFill>
                  <a:prstClr val="black"/>
                </a:solidFill>
              </a:rPr>
              <a:t>rec</a:t>
            </a:r>
            <a:r>
              <a:rPr lang="en-US" sz="2400" dirty="0">
                <a:solidFill>
                  <a:prstClr val="black"/>
                </a:solidFill>
              </a:rPr>
              <a:t>.</a:t>
            </a:r>
            <a:endParaRPr lang="en-US" sz="2400" b="1" dirty="0">
              <a:solidFill>
                <a:srgbClr val="00B050"/>
              </a:solidFill>
            </a:endParaRPr>
          </a:p>
          <a:p>
            <a:pPr algn="just">
              <a:spcAft>
                <a:spcPts val="900"/>
              </a:spcAft>
            </a:pPr>
            <a:r>
              <a:rPr lang="en-US" sz="2400" b="1" dirty="0">
                <a:solidFill>
                  <a:srgbClr val="0070C0"/>
                </a:solidFill>
              </a:rPr>
              <a:t>Process 3.</a:t>
            </a:r>
            <a:r>
              <a:rPr lang="en-US" sz="2400" dirty="0">
                <a:solidFill>
                  <a:prstClr val="black"/>
                </a:solidFill>
              </a:rPr>
              <a:t> Given that risk </a:t>
            </a:r>
            <a:r>
              <a:rPr lang="en-US" sz="2400" i="1" dirty="0">
                <a:solidFill>
                  <a:prstClr val="black"/>
                </a:solidFill>
              </a:rPr>
              <a:t>i</a:t>
            </a:r>
            <a:r>
              <a:rPr lang="en-US" sz="2400" dirty="0">
                <a:solidFill>
                  <a:prstClr val="black"/>
                </a:solidFill>
              </a:rPr>
              <a:t> is in state </a:t>
            </a:r>
            <a:r>
              <a:rPr lang="en-US" sz="2400" i="1" dirty="0">
                <a:solidFill>
                  <a:prstClr val="black"/>
                </a:solidFill>
              </a:rPr>
              <a:t>0</a:t>
            </a:r>
            <a:r>
              <a:rPr lang="en-US" sz="2400" dirty="0">
                <a:solidFill>
                  <a:prstClr val="black"/>
                </a:solidFill>
              </a:rPr>
              <a:t>, and risk </a:t>
            </a:r>
            <a:r>
              <a:rPr lang="en-US" sz="2400" i="1" dirty="0">
                <a:solidFill>
                  <a:prstClr val="black"/>
                </a:solidFill>
              </a:rPr>
              <a:t>j</a:t>
            </a:r>
            <a:r>
              <a:rPr lang="en-US" sz="2400" dirty="0">
                <a:solidFill>
                  <a:prstClr val="black"/>
                </a:solidFill>
              </a:rPr>
              <a:t> connected to it in state </a:t>
            </a:r>
            <a:r>
              <a:rPr lang="en-US" sz="2400" i="1" dirty="0">
                <a:solidFill>
                  <a:prstClr val="black"/>
                </a:solidFill>
              </a:rPr>
              <a:t>1</a:t>
            </a:r>
            <a:r>
              <a:rPr lang="en-US" sz="2400" dirty="0">
                <a:solidFill>
                  <a:prstClr val="black"/>
                </a:solidFill>
              </a:rPr>
              <a:t>, the materialization of risk </a:t>
            </a:r>
            <a:r>
              <a:rPr lang="en-US" sz="2400" i="1" dirty="0">
                <a:solidFill>
                  <a:prstClr val="black"/>
                </a:solidFill>
              </a:rPr>
              <a:t>i</a:t>
            </a:r>
            <a:r>
              <a:rPr lang="en-US" sz="2400" dirty="0">
                <a:solidFill>
                  <a:prstClr val="black"/>
                </a:solidFill>
              </a:rPr>
              <a:t> due to the </a:t>
            </a:r>
            <a:r>
              <a:rPr lang="en-US" sz="2400" b="1" dirty="0">
                <a:solidFill>
                  <a:srgbClr val="C00000"/>
                </a:solidFill>
              </a:rPr>
              <a:t>external influence </a:t>
            </a:r>
            <a:r>
              <a:rPr lang="en-US" sz="2400" dirty="0">
                <a:solidFill>
                  <a:prstClr val="black"/>
                </a:solidFill>
              </a:rPr>
              <a:t>of risk</a:t>
            </a:r>
            <a:r>
              <a:rPr lang="en-US" sz="2400" i="1" dirty="0">
                <a:solidFill>
                  <a:prstClr val="black"/>
                </a:solidFill>
              </a:rPr>
              <a:t> j </a:t>
            </a:r>
            <a:r>
              <a:rPr lang="en-US" sz="2400" dirty="0">
                <a:solidFill>
                  <a:prstClr val="black"/>
                </a:solidFill>
              </a:rPr>
              <a:t>is a </a:t>
            </a:r>
            <a:r>
              <a:rPr lang="en-US" sz="2400" b="1" dirty="0">
                <a:solidFill>
                  <a:srgbClr val="C00000"/>
                </a:solidFill>
              </a:rPr>
              <a:t>latent </a:t>
            </a:r>
            <a:r>
              <a:rPr lang="en-US" sz="2400" dirty="0">
                <a:solidFill>
                  <a:prstClr val="black"/>
                </a:solidFill>
              </a:rPr>
              <a:t>Poisson process with intensity </a:t>
            </a:r>
            <a:r>
              <a:rPr lang="en-US" sz="2400" i="1" dirty="0">
                <a:solidFill>
                  <a:prstClr val="black"/>
                </a:solidFill>
              </a:rPr>
              <a:t>λ</a:t>
            </a:r>
            <a:r>
              <a:rPr lang="en-US" sz="2400" i="1" baseline="-25000" dirty="0">
                <a:solidFill>
                  <a:prstClr val="black"/>
                </a:solidFill>
              </a:rPr>
              <a:t>i</a:t>
            </a:r>
            <a:r>
              <a:rPr lang="en-US" sz="2400" i="1" baseline="30000" dirty="0">
                <a:solidFill>
                  <a:prstClr val="black"/>
                </a:solidFill>
              </a:rPr>
              <a:t>ext</a:t>
            </a:r>
            <a:r>
              <a:rPr lang="en-US" sz="2400" dirty="0">
                <a:solidFill>
                  <a:prstClr val="black"/>
                </a:solidFill>
              </a:rPr>
              <a:t>  (which is independent of </a:t>
            </a:r>
            <a:r>
              <a:rPr lang="en-US" sz="2400" i="1" dirty="0">
                <a:solidFill>
                  <a:prstClr val="black"/>
                </a:solidFill>
              </a:rPr>
              <a:t>j</a:t>
            </a:r>
            <a:r>
              <a:rPr lang="en-US" sz="2400" dirty="0">
                <a:solidFill>
                  <a:prstClr val="black"/>
                </a:solidFill>
              </a:rPr>
              <a:t>).</a:t>
            </a:r>
          </a:p>
          <a:p>
            <a:pPr algn="just">
              <a:spcAft>
                <a:spcPts val="900"/>
              </a:spcAft>
            </a:pPr>
            <a:r>
              <a:rPr lang="en-US" sz="2400" dirty="0">
                <a:solidFill>
                  <a:prstClr val="black"/>
                </a:solidFill>
              </a:rPr>
              <a:t>Only cumulative effect of </a:t>
            </a:r>
            <a:r>
              <a:rPr lang="en-US" sz="2400" b="1" dirty="0">
                <a:solidFill>
                  <a:srgbClr val="0070C0"/>
                </a:solidFill>
              </a:rPr>
              <a:t>Processes 1</a:t>
            </a:r>
            <a:r>
              <a:rPr lang="en-US" sz="2400" dirty="0">
                <a:solidFill>
                  <a:srgbClr val="0070C0"/>
                </a:solidFill>
              </a:rPr>
              <a:t> </a:t>
            </a:r>
            <a:r>
              <a:rPr lang="en-US" sz="2400" dirty="0"/>
              <a:t>and</a:t>
            </a:r>
            <a:r>
              <a:rPr lang="en-US" sz="2400" dirty="0">
                <a:solidFill>
                  <a:srgbClr val="0070C0"/>
                </a:solidFill>
              </a:rPr>
              <a:t> </a:t>
            </a:r>
            <a:r>
              <a:rPr lang="en-US" sz="2400" b="1" dirty="0">
                <a:solidFill>
                  <a:srgbClr val="0070C0"/>
                </a:solidFill>
              </a:rPr>
              <a:t>2</a:t>
            </a:r>
            <a:r>
              <a:rPr lang="en-US" sz="2400" dirty="0">
                <a:solidFill>
                  <a:srgbClr val="0070C0"/>
                </a:solidFill>
              </a:rPr>
              <a:t> </a:t>
            </a:r>
            <a:r>
              <a:rPr lang="en-US" sz="2400" dirty="0">
                <a:solidFill>
                  <a:prstClr val="black"/>
                </a:solidFill>
              </a:rPr>
              <a:t>is </a:t>
            </a:r>
            <a:r>
              <a:rPr lang="en-US" sz="2400" b="1" dirty="0">
                <a:solidFill>
                  <a:srgbClr val="00B050"/>
                </a:solidFill>
              </a:rPr>
              <a:t>observable</a:t>
            </a:r>
            <a:r>
              <a:rPr lang="en-US" sz="2400" dirty="0">
                <a:solidFill>
                  <a:prstClr val="black"/>
                </a:solidFill>
              </a:rPr>
              <a:t>.</a:t>
            </a:r>
          </a:p>
        </p:txBody>
      </p:sp>
      <p:sp>
        <p:nvSpPr>
          <p:cNvPr id="2" name="Rectangle 1"/>
          <p:cNvSpPr/>
          <p:nvPr/>
        </p:nvSpPr>
        <p:spPr>
          <a:xfrm>
            <a:off x="959964" y="6127402"/>
            <a:ext cx="7117237" cy="338554"/>
          </a:xfrm>
          <a:prstGeom prst="rect">
            <a:avLst/>
          </a:prstGeom>
        </p:spPr>
        <p:txBody>
          <a:bodyPr wrap="square">
            <a:spAutoFit/>
          </a:bodyPr>
          <a:lstStyle/>
          <a:p>
            <a:r>
              <a:rPr lang="en-US" sz="1600" baseline="30000" dirty="0"/>
              <a:t>** </a:t>
            </a:r>
            <a:r>
              <a:rPr lang="en-US" sz="1600" dirty="0"/>
              <a:t>D.R. Cox &amp; H.HD. Miller, </a:t>
            </a:r>
            <a:r>
              <a:rPr lang="en-US" sz="1600" i="1" dirty="0"/>
              <a:t>The Theory Of Stochastic Processes </a:t>
            </a:r>
            <a:r>
              <a:rPr lang="en-US" sz="1600" dirty="0"/>
              <a:t>(Methuen, 1965)</a:t>
            </a:r>
          </a:p>
        </p:txBody>
      </p:sp>
      <p:pic>
        <p:nvPicPr>
          <p:cNvPr id="6" name="Picture 5" descr="D:\Qiming Lu\Pictures\rpi_sea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1" y="5867400"/>
            <a:ext cx="10668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64237"/>
            <a:ext cx="11240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7"/>
          <p:cNvSpPr>
            <a:spLocks noGrp="1"/>
          </p:cNvSpPr>
          <p:nvPr>
            <p:ph type="ftr" sz="quarter" idx="11"/>
          </p:nvPr>
        </p:nvSpPr>
        <p:spPr>
          <a:xfrm>
            <a:off x="1488831" y="6488329"/>
            <a:ext cx="6283569" cy="365125"/>
          </a:xfrm>
        </p:spPr>
        <p:txBody>
          <a:bodyPr/>
          <a:lstStyle/>
          <a:p>
            <a:r>
              <a:rPr lang="en-US" dirty="0"/>
              <a:t>Failures, Dynamics, Evolution and Control of the Global Risk Network By World Economic Forum</a:t>
            </a:r>
          </a:p>
        </p:txBody>
      </p:sp>
      <p:sp>
        <p:nvSpPr>
          <p:cNvPr id="10" name="Slide Number Placeholder 5"/>
          <p:cNvSpPr>
            <a:spLocks noGrp="1"/>
          </p:cNvSpPr>
          <p:nvPr>
            <p:ph type="sldNum" sz="quarter" idx="12"/>
          </p:nvPr>
        </p:nvSpPr>
        <p:spPr>
          <a:xfrm>
            <a:off x="6705600" y="12634"/>
            <a:ext cx="2057400" cy="365125"/>
          </a:xfrm>
        </p:spPr>
        <p:txBody>
          <a:bodyPr/>
          <a:lstStyle/>
          <a:p>
            <a:fld id="{D3F1B240-3F4D-4CCB-BF22-0C00AAF4EE4D}" type="slidenum">
              <a:rPr lang="en-US" smtClean="0"/>
              <a:t>9</a:t>
            </a:fld>
            <a:endParaRPr lang="en-US" dirty="0"/>
          </a:p>
        </p:txBody>
      </p:sp>
    </p:spTree>
    <p:extLst>
      <p:ext uri="{BB962C8B-B14F-4D97-AF65-F5344CB8AC3E}">
        <p14:creationId xmlns:p14="http://schemas.microsoft.com/office/powerpoint/2010/main" val="15763929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just">
          <a:defRPr sz="2000" b="1" dirty="0"/>
        </a:defPPr>
      </a:lstStyle>
    </a:spDef>
    <a:txDef>
      <a:spPr>
        <a:noFill/>
      </a:spPr>
      <a:bodyPr wrap="square" rtlCol="0">
        <a:spAutoFit/>
      </a:bodyPr>
      <a:lstStyle>
        <a:defPPr algn="ctr">
          <a:defRPr sz="3200" b="1" dirty="0" smtClean="0">
            <a:solidFill>
              <a:srgbClr val="0070C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8411</TotalTime>
  <Words>5105</Words>
  <Application>Microsoft Office PowerPoint</Application>
  <PresentationFormat>On-screen Show (4:3)</PresentationFormat>
  <Paragraphs>425</Paragraphs>
  <Slides>41</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9" baseType="lpstr">
      <vt:lpstr>Arial</vt:lpstr>
      <vt:lpstr>Calibri</vt:lpstr>
      <vt:lpstr>Calibri Light</vt:lpstr>
      <vt:lpstr>Cambria Math</vt:lpstr>
      <vt:lpstr>Helvetica</vt:lpstr>
      <vt:lpstr>Symbol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 control example</vt:lpstr>
      <vt:lpstr>Reactive control example</vt:lpstr>
      <vt:lpstr>Proactive control example</vt:lpstr>
      <vt:lpstr>Reactive vs Proactive</vt:lpstr>
      <vt:lpstr>Example: COVID-19 Control</vt:lpstr>
      <vt:lpstr>Optimize functions</vt:lpstr>
      <vt:lpstr>Contributions:</vt:lpstr>
      <vt:lpstr>Contributions: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2015.10.18</dc:title>
  <dc:creator>Xin Lin</dc:creator>
  <cp:lastModifiedBy>Szymanski, Bolek</cp:lastModifiedBy>
  <cp:revision>206</cp:revision>
  <dcterms:created xsi:type="dcterms:W3CDTF">2015-10-18T15:36:53Z</dcterms:created>
  <dcterms:modified xsi:type="dcterms:W3CDTF">2023-09-06T19:03:18Z</dcterms:modified>
</cp:coreProperties>
</file>